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2C539-854D-40DD-9B50-4995A0CCCEC3}" v="1" dt="2025-01-06T09:11:1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l="2298" t="2068" r="1885" b="2681"/>
          <a:stretch>
            <a:fillRect/>
          </a:stretch>
        </p:blipFill>
        <p:spPr>
          <a:xfrm rot="16200000" flipV="1">
            <a:off x="571484" y="-1714516"/>
            <a:ext cx="800103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uario\Mis documentos\Mis imágenes\Panel-6-Solar-System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480"/>
            <a:ext cx="9144000" cy="650085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DC4D-D722-4D53-955D-FD3DF389C9D3}" type="datetimeFigureOut">
              <a:rPr lang="es-ES" smtClean="0"/>
              <a:pPr/>
              <a:t>22/01/2025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ln>
            <a:solidFill>
              <a:sysClr val="windowText" lastClr="000000"/>
            </a:solidFill>
          </a:ln>
          <a:solidFill>
            <a:srgbClr val="FFC000"/>
          </a:solidFill>
          <a:effectLst>
            <a:outerShdw blurRad="50800" dist="38100" algn="l" rotWithShape="0">
              <a:prstClr val="black"/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oke.wroc.pl/aktualnosci/egzamin-maturalny-235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ke.wroc.pl/aktualnosci/egzamin-maturalny-23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2130425"/>
            <a:ext cx="6743720" cy="1470025"/>
          </a:xfrm>
        </p:spPr>
        <p:txBody>
          <a:bodyPr/>
          <a:lstStyle/>
          <a:p>
            <a:r>
              <a:rPr lang="pl-PL" dirty="0"/>
              <a:t>PROCEDURY  MATURALNE </a:t>
            </a:r>
            <a:br>
              <a:rPr lang="pl-PL" dirty="0"/>
            </a:br>
            <a:r>
              <a:rPr lang="pl-PL" dirty="0"/>
              <a:t>2025</a:t>
            </a:r>
            <a:r>
              <a:rPr lang="es-VE" dirty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>
              <a:solidFill>
                <a:srgbClr val="FFC000"/>
              </a:solidFill>
            </a:endParaRPr>
          </a:p>
          <a:p>
            <a:endParaRPr lang="pl-PL" dirty="0">
              <a:solidFill>
                <a:srgbClr val="FFC000"/>
              </a:solidFill>
            </a:endParaRPr>
          </a:p>
          <a:p>
            <a:r>
              <a:rPr lang="pl-PL" dirty="0">
                <a:solidFill>
                  <a:srgbClr val="FFC000"/>
                </a:solidFill>
              </a:rPr>
              <a:t>II  LICEUM  OGÓLNOKSZTAŁCĄCE </a:t>
            </a:r>
          </a:p>
          <a:p>
            <a:r>
              <a:rPr lang="pl-PL" dirty="0">
                <a:solidFill>
                  <a:srgbClr val="FFC000"/>
                </a:solidFill>
              </a:rPr>
              <a:t>     IM.  MIKOŁAJA  KOPERNIKA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A5F2E4B-F662-AC5A-8F74-B9DD0A071D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69" y="5229200"/>
            <a:ext cx="2592288" cy="17126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75BF37-3629-E12A-86DF-B52D917E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ZAJRZEĆ!!!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530938-208A-4FDB-3004-47174FD92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Więcej informacji o egzaminie maturalnym, w tym przykładowe zadania wraz z rozwiązaniami, jest dostępnych w informatorach o egzaminie maturalnym od roku szkolnego 2024/2025 z poszczególnych przedmiotów, opublikowanych na stronie internetowej Centralnej Komisji Egzaminacyjnej (</a:t>
            </a:r>
            <a:r>
              <a:rPr lang="pl-PL" u="sng" dirty="0"/>
              <a:t>www.cke.gov.pl</a:t>
            </a:r>
            <a:r>
              <a:rPr lang="pl-PL" dirty="0"/>
              <a:t>). Na tej samej stronie dostępne są również: </a:t>
            </a:r>
          </a:p>
          <a:p>
            <a:pPr marL="0" indent="0">
              <a:buNone/>
            </a:pPr>
            <a:r>
              <a:rPr lang="pl-PL" sz="1900" dirty="0"/>
              <a:t>1) przykładowe arkusze egzaminacyjne wraz z zasadami oceniania rozwiązań zadań,</a:t>
            </a:r>
          </a:p>
          <a:p>
            <a:pPr marL="0" indent="0">
              <a:buNone/>
            </a:pPr>
            <a:r>
              <a:rPr lang="pl-PL" sz="1900" dirty="0"/>
              <a:t>2) arkusze pokazowe oraz arkusze testów diagnostycznych w przypadku egzaminu w Formule 2023,</a:t>
            </a:r>
          </a:p>
          <a:p>
            <a:pPr marL="0" indent="0">
              <a:buNone/>
            </a:pPr>
            <a:r>
              <a:rPr lang="pl-PL" sz="1900" dirty="0"/>
              <a:t>3) arkusze z sesji egzaminacyjnych w Formule 2023, które odbyły się w roku 2023 i 2024, wraz z zasadami oceniania rozwiązań zadań,</a:t>
            </a:r>
          </a:p>
          <a:p>
            <a:pPr marL="0" indent="0">
              <a:buNone/>
            </a:pPr>
            <a:r>
              <a:rPr lang="pl-PL" sz="1900" dirty="0"/>
              <a:t>4) materiały pomocnicze służące lepszemu przygotowaniu się do egzaminu maturalnego. </a:t>
            </a:r>
          </a:p>
        </p:txBody>
      </p:sp>
    </p:spTree>
    <p:extLst>
      <p:ext uri="{BB962C8B-B14F-4D97-AF65-F5344CB8AC3E}">
        <p14:creationId xmlns:p14="http://schemas.microsoft.com/office/powerpoint/2010/main" xmlns="" val="382095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025A7D-AC9B-8BE6-B885-5B984C3B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1871C5-C351-6788-F1C9-9058FA8E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W 2025 r. egzamin maturalny w Formule 2023 jest przeprowadzany na podstawie wymagań ogólnych i szczegółowych określonych w podstawie programowej kształcenia ogólnego z poszczególnych przedmiotów, oraz sprawdza, w jakim stopniu absolwent spełnia te wymagania. </a:t>
            </a:r>
            <a:r>
              <a:rPr lang="pl-PL" dirty="0">
                <a:solidFill>
                  <a:srgbClr val="FF0000"/>
                </a:solidFill>
              </a:rPr>
              <a:t>Wszystkie arkusze egzaminacyjne będą zawierały zadania sprawdzające poziom opanowania wymagań określonych w podstawie programowej w pełnym zakresie.</a:t>
            </a:r>
          </a:p>
        </p:txBody>
      </p:sp>
    </p:spTree>
    <p:extLst>
      <p:ext uri="{BB962C8B-B14F-4D97-AF65-F5344CB8AC3E}">
        <p14:creationId xmlns:p14="http://schemas.microsoft.com/office/powerpoint/2010/main" xmlns="" val="375052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A58012-20E6-CE89-FF26-1BDF4272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C656B1E-EE0D-E7A1-85AB-86F43CCD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Egzamin maturalny jest przeprowadzany jeden raz w ciągu roku, w okresie od maja do września, w terminach: głównym, dodatkowym i poprawkowym, określonych w komunikacie o harmonogramie. </a:t>
            </a:r>
          </a:p>
        </p:txBody>
      </p:sp>
    </p:spTree>
    <p:extLst>
      <p:ext uri="{BB962C8B-B14F-4D97-AF65-F5344CB8AC3E}">
        <p14:creationId xmlns:p14="http://schemas.microsoft.com/office/powerpoint/2010/main" xmlns="" val="242867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0B77A3-0049-D09E-9F5C-7FEE5FD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HARMONOGRAM!!!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5409A58-4CD9-12C0-552A-BF0DE6ED3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9403" y="1143000"/>
            <a:ext cx="3605193" cy="5143500"/>
          </a:xfrm>
        </p:spPr>
      </p:pic>
    </p:spTree>
    <p:extLst>
      <p:ext uri="{BB962C8B-B14F-4D97-AF65-F5344CB8AC3E}">
        <p14:creationId xmlns:p14="http://schemas.microsoft.com/office/powerpoint/2010/main" xmlns="" val="77689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A0FAA5-A0A4-686D-CAA8-077D957C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HARMONOGRAM!!!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CA40A8BE-13CC-FB50-939B-7389D3AE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6FBCDE0-A7B4-F1D0-280E-B8519354D8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496" y="1340769"/>
            <a:ext cx="488700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13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2A0D6C-8AF6-E592-28B1-4F301BD4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HARMONOGRAM!!!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869EC4E5-AD9A-7E13-0B10-918916DC9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996" y="980728"/>
            <a:ext cx="5430008" cy="4067708"/>
          </a:xfrm>
        </p:spPr>
      </p:pic>
    </p:spTree>
    <p:extLst>
      <p:ext uri="{BB962C8B-B14F-4D97-AF65-F5344CB8AC3E}">
        <p14:creationId xmlns:p14="http://schemas.microsoft.com/office/powerpoint/2010/main" xmlns="" val="397365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5338C7-A903-B76C-DE8F-C933E042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F10C37-BAEC-A026-0C04-9BDB82EC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Egzamin maturalny jest przeprowadzany z przedmiotów obowiązkowych oraz przedmiotów dodatkowych i w 2025 r. składa się z części ustnej oraz części pisemnej.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Egzamin maturalny w części pisemnej z przedmiotów obowiązkowych jest przeprowadzany na poziomie podstawowym i obejmuje wymagania podstawy programowej dla zakresu podstawowego.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Dla egzaminu maturalnego w części ustnej z przedmiotów obowiązkowych nie określa się poziomu egzaminu.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Egzamin maturalny w części pisemnej z przedmiotów dodatkowych – z wyjątkiem języków obcych nowożytnych – jest przeprowadzany na poziomie rozszerzonym i obejmuje wymagania podstawy programowej dla zakresu podstawowego i rozszerzonego.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Dla egzaminu maturalnego w części ustnej z przedmiotów dodatkowych nie określa się poziomu egzaminu (z wyjątkiem języków obcych nowożytnych).</a:t>
            </a:r>
          </a:p>
        </p:txBody>
      </p:sp>
    </p:spTree>
    <p:extLst>
      <p:ext uri="{BB962C8B-B14F-4D97-AF65-F5344CB8AC3E}">
        <p14:creationId xmlns:p14="http://schemas.microsoft.com/office/powerpoint/2010/main" xmlns="" val="62978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27A3E7-CFDC-C70D-B4F8-2F8959D8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OBCY!!!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5B3F67-453D-5198-9727-F85CD2A9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b="0" dirty="0"/>
              <a:t>Egzamin maturalny w części pisemnej z języka obcego nowożytnego jako przedmiotu dodatkowego jest przeprowadzany na poziomie: </a:t>
            </a:r>
          </a:p>
          <a:p>
            <a:pPr marL="457200" indent="-457200">
              <a:buAutoNum type="arabicParenR"/>
            </a:pPr>
            <a:r>
              <a:rPr lang="pl-PL" dirty="0"/>
              <a:t>rozszerzonym i obejmuje wymagania podstawy programowej dla zakresu podstawowego i rozszerzonego albo,</a:t>
            </a:r>
          </a:p>
          <a:p>
            <a:pPr marL="457200" indent="-457200">
              <a:buAutoNum type="arabicParenR"/>
            </a:pPr>
            <a:r>
              <a:rPr lang="pl-PL" dirty="0"/>
              <a:t>2) dwujęzycznym i obejmuje wymagania podstawy programowej dla zakresu dwujęzycznego</a:t>
            </a:r>
            <a:r>
              <a:rPr lang="pl-PL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5685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21EBA2-7165-2AFC-C1ED-CAF50697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OBOWIĄZKOWO!!!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BFE351-A672-040C-6225-C1EB0ECC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57232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Absolwent, przystępując do egzaminu maturalnego w 2025 r., zdaje obowiązkowo i musi uzyskać co najmniej 30% punktów możliwych do zdobycia:</a:t>
            </a:r>
          </a:p>
          <a:p>
            <a:pPr marL="457200" indent="-457200">
              <a:buAutoNum type="arabicParenR"/>
            </a:pPr>
            <a:r>
              <a:rPr lang="pl-PL" sz="2000" dirty="0"/>
              <a:t>w części ustnej – egzaminy, dla których nie określa się poziomu, z następujących przedmiotów:</a:t>
            </a:r>
          </a:p>
          <a:p>
            <a:pPr marL="0" indent="0">
              <a:buNone/>
            </a:pPr>
            <a:r>
              <a:rPr lang="pl-PL" sz="2000" dirty="0"/>
              <a:t>      a) język polski,</a:t>
            </a:r>
          </a:p>
          <a:p>
            <a:pPr marL="0" indent="0">
              <a:buNone/>
            </a:pPr>
            <a:r>
              <a:rPr lang="pl-PL" sz="2000" dirty="0"/>
              <a:t>b) język obcy nowożytny wybrany spośród  języków: angielskiego, francuskiego, hiszpańskiego, niemieckiego, rosyjskiego albo włoskiego,</a:t>
            </a:r>
          </a:p>
          <a:p>
            <a:pPr marL="0" indent="0">
              <a:buNone/>
            </a:pPr>
            <a:r>
              <a:rPr lang="pl-PL" sz="2000" dirty="0"/>
              <a:t>2) w części pisemnej – egzaminy na poziomie podstawowym z następujących przedmiotów: </a:t>
            </a:r>
          </a:p>
          <a:p>
            <a:pPr marL="0" indent="0">
              <a:buNone/>
            </a:pPr>
            <a:r>
              <a:rPr lang="pl-PL" sz="2000" dirty="0"/>
              <a:t> a) język polski,</a:t>
            </a:r>
          </a:p>
          <a:p>
            <a:pPr marL="0" indent="0">
              <a:buNone/>
            </a:pPr>
            <a:r>
              <a:rPr lang="pl-PL" sz="2000" dirty="0"/>
              <a:t> b) matematyka, </a:t>
            </a:r>
          </a:p>
          <a:p>
            <a:pPr marL="0" indent="0">
              <a:buNone/>
            </a:pPr>
            <a:r>
              <a:rPr lang="pl-PL" sz="2000" dirty="0"/>
              <a:t> c) język obcy nowożytny.</a:t>
            </a:r>
          </a:p>
        </p:txBody>
      </p:sp>
    </p:spTree>
    <p:extLst>
      <p:ext uri="{BB962C8B-B14F-4D97-AF65-F5344CB8AC3E}">
        <p14:creationId xmlns:p14="http://schemas.microsoft.com/office/powerpoint/2010/main" xmlns="" val="320198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6B2B25-C478-ECAF-C9B6-1AB12CD5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 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9542DC-3F35-A0D1-8107-7A1AC3E2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Wyboru egzaminu z przedmiotu dodatkowego absolwent dokonuje spośród następujących przedmiotów: </a:t>
            </a:r>
          </a:p>
          <a:p>
            <a:pPr marL="0" indent="0">
              <a:buNone/>
            </a:pPr>
            <a:r>
              <a:rPr lang="pl-PL" dirty="0"/>
              <a:t>1) biologia 2) chemia 3) filozofia 4) fizyka 5) geografia 6) historia 7) historia muzyki 8) historia sztuki 9) informatyka 10) język łaciński i kultura antyczna 11) język obcy nowożytny (wybór spośród następujących języków: angielski, francuski, hiszpański, niemiecki, rosyjski, włoski) 14) język polski 15) matematyka 16) wiedza o społeczeństwie.</a:t>
            </a:r>
          </a:p>
        </p:txBody>
      </p:sp>
    </p:spTree>
    <p:extLst>
      <p:ext uri="{BB962C8B-B14F-4D97-AF65-F5344CB8AC3E}">
        <p14:creationId xmlns:p14="http://schemas.microsoft.com/office/powerpoint/2010/main" xmlns="" val="119488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Arkusze</a:t>
            </a:r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/>
              <a:t>egzaminacyjne do przeprowadzenia egzaminu maturalnego w 2025 r. będą to arkusze w Formule 2023 i będą oznaczone </a:t>
            </a:r>
            <a:r>
              <a:rPr lang="pl-PL" dirty="0">
                <a:solidFill>
                  <a:srgbClr val="7030A0"/>
                </a:solidFill>
              </a:rPr>
              <a:t>kolorem fioletowym</a:t>
            </a:r>
            <a:r>
              <a:rPr lang="pl-PL" dirty="0"/>
              <a:t>. Na pierwszej stronie arkusza podany będzie przedmiot egzaminacyjny, poziom przeprowadzania egzaminu, symbol arkusza (dla Formuły 2023 rozpoczynający się od litery M), data przeprowadzania i godzina rozpoczęcia egzaminu, czas trwania oraz liczba punktów do uzyskania. Na ostatniej stronie arkusza zamieszczona będzie informacja o przedmiocie, poziomie i formule egzaminu.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2461FE-54F3-96AC-5C66-3DB61FB4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 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1960438-B9F4-4447-7F9B-D78D6A11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2025 r. absolwent może ponadto przystąpić do egzaminu maturalnego z nie więcej niż pięciu kolejnych przedmiotów dodatkowych wybranych spośród pozostałych przedmiotów dodatkowych na poziomie rozszerzonym, a w przypadku języków obcych nowożytnych – na poziomie rozszerzonym albo dwujęzycznym</a:t>
            </a:r>
            <a:r>
              <a:rPr lang="pl-PL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297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190D06-AD4E-8E86-6F53-BF75A6FC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JĘZYK POLSKI jako DODATKOWY!!!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86AC5B-47E1-31C8-5BE3-4E11F294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Egzamin maturalny z języka polskiego jako przedmiotu dodatkowego jest zdawany tylko w części pisemnej na poziomie rozszerzonym.</a:t>
            </a:r>
          </a:p>
        </p:txBody>
      </p:sp>
    </p:spTree>
    <p:extLst>
      <p:ext uri="{BB962C8B-B14F-4D97-AF65-F5344CB8AC3E}">
        <p14:creationId xmlns:p14="http://schemas.microsoft.com/office/powerpoint/2010/main" xmlns="" val="260627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8BAD4E-B43E-D2DB-1296-08AF428C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OBCY jako DODATKOWY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DB6368-091A-8A87-EE40-8135F72C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Egzamin maturalny z języka obcego nowożytnego, z języka mniejszości narodowej, jako przedmiotu dodatkowego, może być zdawany tylko w części pisemnej albo w części pisemnej i w części ustnej z tego samego języka.</a:t>
            </a:r>
          </a:p>
        </p:txBody>
      </p:sp>
    </p:spTree>
    <p:extLst>
      <p:ext uri="{BB962C8B-B14F-4D97-AF65-F5344CB8AC3E}">
        <p14:creationId xmlns:p14="http://schemas.microsoft.com/office/powerpoint/2010/main" xmlns="" val="412357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693251-9643-15FA-DA75-5E8DF6C8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OBCY jako DODATKOWY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8C26F17-93BB-48B1-A797-CE3049D98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96752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xmlns="" val="126766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5013E3-B602-A657-4469-7100850F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 - WYBÓR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2CB3E8-754A-BDD8-55F2-C43E3226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Wybór przedmiotów dodatkowych zdawanych na egzaminie maturalnym nie jest zależny od typu szkoły, do której uczęszcza uczeń / uczęszczał absolwent, ani od przedmiotów, których uczy się / uczył się w tej szkole.</a:t>
            </a:r>
          </a:p>
        </p:txBody>
      </p:sp>
    </p:spTree>
    <p:extLst>
      <p:ext uri="{BB962C8B-B14F-4D97-AF65-F5344CB8AC3E}">
        <p14:creationId xmlns:p14="http://schemas.microsoft.com/office/powerpoint/2010/main" xmlns="" val="2871741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2C3DE5-A24D-A570-7F13-029104CF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56F279-5256-7786-7CB7-96290E50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Zdający, który zamierza przystąpić do egzaminu maturalnego, do 7 lutego 2025 r. składa deklarację przystąpienia do tego egzaminu odpowiednio dyrektorowi macierzystej szkoły.</a:t>
            </a:r>
          </a:p>
          <a:p>
            <a:pPr marL="0" indent="0">
              <a:buNone/>
            </a:pPr>
            <a:r>
              <a:rPr lang="pl-PL" dirty="0"/>
              <a:t>Od roku szkolnego 2024/2025 zniesiony został obowiązek składania deklaracji wstępnej. Każdy zdający składa wyłącznie jedną deklarację (tożsamą z deklaracją ostateczną).</a:t>
            </a:r>
          </a:p>
        </p:txBody>
      </p:sp>
    </p:spTree>
    <p:extLst>
      <p:ext uri="{BB962C8B-B14F-4D97-AF65-F5344CB8AC3E}">
        <p14:creationId xmlns:p14="http://schemas.microsoft.com/office/powerpoint/2010/main" xmlns="" val="394418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43D2DA-71F4-9191-558A-519ABCB0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69E2CCD-CED5-DEB4-2E20-264CD1D49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8602" y="980728"/>
            <a:ext cx="3386796" cy="5305772"/>
          </a:xfrm>
        </p:spPr>
      </p:pic>
    </p:spTree>
    <p:extLst>
      <p:ext uri="{BB962C8B-B14F-4D97-AF65-F5344CB8AC3E}">
        <p14:creationId xmlns:p14="http://schemas.microsoft.com/office/powerpoint/2010/main" xmlns="" val="111436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5536FA-0D5E-53DD-DEC7-FA05756C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9E1DAD9-541D-93CA-3BA7-9B6051741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5449" y="980728"/>
            <a:ext cx="3473102" cy="5305772"/>
          </a:xfrm>
        </p:spPr>
      </p:pic>
    </p:spTree>
    <p:extLst>
      <p:ext uri="{BB962C8B-B14F-4D97-AF65-F5344CB8AC3E}">
        <p14:creationId xmlns:p14="http://schemas.microsoft.com/office/powerpoint/2010/main" xmlns="" val="119476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7C176C-A6BB-A119-1294-B6A410C2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FBB19DC-CC0D-6058-7A00-75C8FBAED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0557" y="1143000"/>
            <a:ext cx="3742885" cy="5143500"/>
          </a:xfrm>
        </p:spPr>
      </p:pic>
    </p:spTree>
    <p:extLst>
      <p:ext uri="{BB962C8B-B14F-4D97-AF65-F5344CB8AC3E}">
        <p14:creationId xmlns:p14="http://schemas.microsoft.com/office/powerpoint/2010/main" xmlns="" val="666907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3D8B8E-8605-51DA-3E57-1200FD15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6673F2D-66CB-85D0-37C2-685FE3F60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6801" y="1143000"/>
            <a:ext cx="3450398" cy="5143500"/>
          </a:xfrm>
        </p:spPr>
      </p:pic>
    </p:spTree>
    <p:extLst>
      <p:ext uri="{BB962C8B-B14F-4D97-AF65-F5344CB8AC3E}">
        <p14:creationId xmlns:p14="http://schemas.microsoft.com/office/powerpoint/2010/main" xmlns="" val="138517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C5C9C6-5E57-484D-3AAF-F63AD78D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42FFE85-92E7-EB58-FB3B-64785445A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10796"/>
            <a:ext cx="8125341" cy="5082500"/>
          </a:xfrm>
        </p:spPr>
      </p:pic>
    </p:spTree>
    <p:extLst>
      <p:ext uri="{BB962C8B-B14F-4D97-AF65-F5344CB8AC3E}">
        <p14:creationId xmlns:p14="http://schemas.microsoft.com/office/powerpoint/2010/main" xmlns="" val="344550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A4653D-64A7-9F21-7762-14A23E76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4BAE355-A005-2305-4989-AB20DA436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428" y="1143000"/>
            <a:ext cx="3355144" cy="5143500"/>
          </a:xfrm>
        </p:spPr>
      </p:pic>
    </p:spTree>
    <p:extLst>
      <p:ext uri="{BB962C8B-B14F-4D97-AF65-F5344CB8AC3E}">
        <p14:creationId xmlns:p14="http://schemas.microsoft.com/office/powerpoint/2010/main" xmlns="" val="401800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4A3A63-E6DB-B20B-2700-E471B67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7DE656B-AABD-0F88-A7FB-BD7275879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3405" y="1143000"/>
            <a:ext cx="3517189" cy="5143500"/>
          </a:xfrm>
        </p:spPr>
      </p:pic>
    </p:spTree>
    <p:extLst>
      <p:ext uri="{BB962C8B-B14F-4D97-AF65-F5344CB8AC3E}">
        <p14:creationId xmlns:p14="http://schemas.microsoft.com/office/powerpoint/2010/main" xmlns="" val="4025838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D25D83-CB92-BCE4-6059-7290F155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DEKLARACJA A ZMIANY!!!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B922C7-3348-D35D-2AB9-F4B78F19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0" y="3463279"/>
            <a:ext cx="8383960" cy="53595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 terminie złożenia deklaracji nie ma już możliwości dokonywania w deklaracji zmian dotyczących wyboru przedmiotów i poziomu egzaminów (z wyjątkiem laureatów i finalistów olimpiad przedmiotowych oraz osób).  </a:t>
            </a:r>
          </a:p>
        </p:txBody>
      </p:sp>
    </p:spTree>
    <p:extLst>
      <p:ext uri="{BB962C8B-B14F-4D97-AF65-F5344CB8AC3E}">
        <p14:creationId xmlns:p14="http://schemas.microsoft.com/office/powerpoint/2010/main" xmlns="" val="3278534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CD0A1D-CBF8-218E-BA78-D58BB18F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DOSTOSOWANIA – TERMIN 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E69DB0-15A6-5FD6-3EA0-03A5EAA7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Dokumenty uprawniające do dostosowania warunków lub formy egzaminu zdający przedkłada odpowiednio dyrektorowi szkoły razem z deklaracją do 7 lutego 2025 r.)</a:t>
            </a:r>
          </a:p>
        </p:txBody>
      </p:sp>
    </p:spTree>
    <p:extLst>
      <p:ext uri="{BB962C8B-B14F-4D97-AF65-F5344CB8AC3E}">
        <p14:creationId xmlns:p14="http://schemas.microsoft.com/office/powerpoint/2010/main" xmlns="" val="3255508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F36C22-08B2-F0D7-FCFC-AB767342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OLIMPIADY!!!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F5EE764-5B1C-98E8-1C42-12B86D0F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57232"/>
            <a:ext cx="8229600" cy="51435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Laureat i finalista olimpiady przedmiotowej wymienionej w wykazie olimpiad są zwolnieni z egzaminu maturalnego z danego przedmiotu na podstawie zaświadczenia stwierdzającego uzyskanie przez ucznia lub słuchacza szkoły ponadgimnazjalnej, szkoły ponadpodstawowej lub ucznia szkoły artystycznej realizującej kształcenie ogólne w zakresie liceum ogólnokształcącego tytułu odpowiednio laureata lub finalisty. Uprawnienie to przysługuje laureatom i finalistom olimpiad przedmiotowych także wtedy, gdy przedmiot nie był objęty szkolnym planem nauczania danej szkoły.</a:t>
            </a:r>
          </a:p>
        </p:txBody>
      </p:sp>
    </p:spTree>
    <p:extLst>
      <p:ext uri="{BB962C8B-B14F-4D97-AF65-F5344CB8AC3E}">
        <p14:creationId xmlns:p14="http://schemas.microsoft.com/office/powerpoint/2010/main" xmlns="" val="3832635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FECE9B-74BE-403B-602D-9C3FEEB3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OLIMPIADY!!!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B0F7FE-57C4-89D4-81AA-931182FC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przypadku gdy zdający uzyskał tytuł laureata lub finalisty z innego przedmiotu niż wskazany w deklaracji, może dokonać zmiany wyboru przedmiotu, w tym języka obcego nowożytnego, lub zmienić poziom egzaminu z języka obcego nowożytnego. Wniosek w sprawie wprowadzenia tych zmian zdający składa do dyrektora szkoły nie później niż do 22 kwietnia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2826287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EA2E3B-C97D-4103-28B9-CDF81761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DODATKOWY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7F12349-ACF0-4E24-27CD-8E56B19A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szczególnych przypadkach losowych lub zdrowotnych, uniemożliwiających przystąpienie do egzaminu maturalnego z danego przedmiotu lub przedmiotów w części ustnej lub części pisemnej w terminie głównym, dyrektor okręgowej komisji egzaminacyjnej, na udokumentowany wniosek absolwenta lub – w przypadku niepełnoletniego absolwenta – jego rodziców, może wyrazić zgodę na przystąpienie przez absolwenta do egzaminu maturalnego z tego przedmiotu lub przedmiotów w terminie dodatkowym w czerwcu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2133178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84F6DF-B494-A383-ABB0-DF6A9637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DODATKOWY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C09B851-F0D2-97C6-2CD1-78734FCA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Wniosek, o którym mowa w poprzednim slajdzie, absolwent lub – w przypadku niepełnoletniego absolwenta – jego rodzice składają do dyrektora szkoły, w której absolwent przystępuje do egzaminu maturalnego, </a:t>
            </a:r>
            <a:r>
              <a:rPr lang="pl-PL" dirty="0">
                <a:solidFill>
                  <a:srgbClr val="FF0000"/>
                </a:solidFill>
              </a:rPr>
              <a:t>nie później niż w dniu, w którym odbywa się egzamin maturalny z danego przedmiotu.</a:t>
            </a:r>
            <a:r>
              <a:rPr lang="pl-PL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Dyrektor szkoły przekazuje wniosek dyrektorowi okręgowej komisji egzaminacyjnej </a:t>
            </a:r>
            <a:r>
              <a:rPr lang="pl-PL" dirty="0">
                <a:solidFill>
                  <a:srgbClr val="FF0000"/>
                </a:solidFill>
              </a:rPr>
              <a:t>nie później niż następnego dnia po otrzymaniu wniosku.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Dyrektor OKE rozpatruje wniosek </a:t>
            </a:r>
            <a:r>
              <a:rPr lang="pl-PL" dirty="0">
                <a:solidFill>
                  <a:srgbClr val="FF0000"/>
                </a:solidFill>
              </a:rPr>
              <a:t>w terminie 2 dni od dnia jego otrzymania. Rozstrzygnięcie dyrektora okręgowej komisji egzaminacyjnej jest ostateczne.</a:t>
            </a:r>
          </a:p>
        </p:txBody>
      </p:sp>
    </p:spTree>
    <p:extLst>
      <p:ext uri="{BB962C8B-B14F-4D97-AF65-F5344CB8AC3E}">
        <p14:creationId xmlns:p14="http://schemas.microsoft.com/office/powerpoint/2010/main" xmlns="" val="2670000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6E4539-B205-F077-7556-125E4393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DODATKOWY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3262F0-8617-D586-AB10-A57838A0A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Dalsze szczegóły na stronie OKE Wrocław w zakładce Egzamin Maturalny → Formuła 2023 → Organizacja → </a:t>
            </a:r>
            <a:r>
              <a:rPr lang="pl-PL" i="0" dirty="0">
                <a:solidFill>
                  <a:srgbClr val="FFC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42.</a:t>
            </a:r>
          </a:p>
        </p:txBody>
      </p:sp>
    </p:spTree>
    <p:extLst>
      <p:ext uri="{BB962C8B-B14F-4D97-AF65-F5344CB8AC3E}">
        <p14:creationId xmlns:p14="http://schemas.microsoft.com/office/powerpoint/2010/main" xmlns="" val="235246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C012B4-F4A9-5140-2DA1-954C6620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POPRAWKOWY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98428A-033E-E072-C6D5-0E302001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Do egzaminu maturalnego w terminie poprawkowym może przystąpić absolwent, który: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FFC000"/>
                </a:solidFill>
              </a:rPr>
              <a:t>przystąpił do wszystkich egzaminów z przedmiotów obowiązkowych w części ustnej i w części pisemnej i żaden z tych egzaminów nie został mu unieważniony ORAZ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FFC000"/>
                </a:solidFill>
              </a:rPr>
              <a:t>przystąpił do egzaminu z co najmniej jednego przedmiotu dodatkowego na poziomie rozszerzonym, a w przypadku języka obcego – na poziomie rozszerzonym albo dwujęzycznym …</a:t>
            </a:r>
          </a:p>
        </p:txBody>
      </p:sp>
    </p:spTree>
    <p:extLst>
      <p:ext uri="{BB962C8B-B14F-4D97-AF65-F5344CB8AC3E}">
        <p14:creationId xmlns:p14="http://schemas.microsoft.com/office/powerpoint/2010/main" xmlns="" val="66441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B134C5-5DC6-8163-43D7-B947B852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6B8EFC-C321-60F8-A818-2B2B4CE38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Arkusze egzaminu maturalnego będą na pierwszej stronie zawierały informacje wyłącznie o konieczności sprawdzenia przez zdającego, czy otrzymał właściwy </a:t>
            </a:r>
          </a:p>
          <a:p>
            <a:pPr marL="0" indent="0">
              <a:buNone/>
            </a:pPr>
            <a:r>
              <a:rPr lang="pl-PL" dirty="0"/>
              <a:t>arkusz (właściwa formuła egzaminu maturalnego, właściwy przedmiot, właściwy poziom). </a:t>
            </a:r>
          </a:p>
          <a:p>
            <a:pPr marL="0" indent="0">
              <a:buNone/>
            </a:pPr>
            <a:r>
              <a:rPr lang="pl-PL" dirty="0"/>
              <a:t>Instrukcje dotyczące m.in. kodowania pracy egzaminacyjnej będą podane na drugiej stronie </a:t>
            </a:r>
          </a:p>
          <a:p>
            <a:pPr marL="0" indent="0">
              <a:buNone/>
            </a:pPr>
            <a:r>
              <a:rPr lang="pl-PL" dirty="0"/>
              <a:t>arkusza egzaminacyjnego.</a:t>
            </a:r>
          </a:p>
        </p:txBody>
      </p:sp>
    </p:spTree>
    <p:extLst>
      <p:ext uri="{BB962C8B-B14F-4D97-AF65-F5344CB8AC3E}">
        <p14:creationId xmlns:p14="http://schemas.microsoft.com/office/powerpoint/2010/main" xmlns="" val="428829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81B106-20D9-CD26-F97A-09C00276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POPRAWKOWY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D3B532-3BA6-4A40-D60E-ADA93070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… i co najmniej jeden egzamin z przedmiotu dodatkowego nie został mu unieważniony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ORAZ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3) nie zdał egzaminu maturalnego, tzn. nie uzyskał co najmniej 30% punktów, wyłącznie z jednego przedmiotu obowiązkowego w części ustnej ALBO w części pisemnej.</a:t>
            </a:r>
          </a:p>
        </p:txBody>
      </p:sp>
    </p:spTree>
    <p:extLst>
      <p:ext uri="{BB962C8B-B14F-4D97-AF65-F5344CB8AC3E}">
        <p14:creationId xmlns:p14="http://schemas.microsoft.com/office/powerpoint/2010/main" xmlns="" val="1501338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56D0FD-2C9C-2D67-402A-8C0E34AB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POPRAWKOWY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BD72A9-63E9-B115-12FE-E42669BC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Absolwent, o którym mowa w poprzednim slajdzie, </a:t>
            </a:r>
            <a:r>
              <a:rPr lang="pl-PL" dirty="0">
                <a:solidFill>
                  <a:srgbClr val="FF0000"/>
                </a:solidFill>
              </a:rPr>
              <a:t>w terminie 7 dni od dnia ogłoszenia wyników egzaminu maturalnego - nie później niż do 15 lipca 2025 r. </a:t>
            </a:r>
            <a:r>
              <a:rPr lang="pl-PL" dirty="0">
                <a:solidFill>
                  <a:srgbClr val="FFC000"/>
                </a:solidFill>
              </a:rPr>
              <a:t>składa pisemne oświadczenie o zamiarze przystąpienia do egzaminu maturalnego z danego przedmiotu w terminie poprawkowym (załącznik 7a albo Załącznik 7b), zgodnie z deklaracją. Absolwent składa oświadczenie do dyrektora szkoły.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Informację o miejscu przeprowadzenia egzaminu maturalnego z danego przedmiotu w terminie poprawkowym dyrektor okręgowej komisji egzaminacyjnej ogłasza na stronie internetowej właściwej okręgowej komisji egzaminacyjnej </a:t>
            </a:r>
            <a:r>
              <a:rPr lang="pl-PL" dirty="0">
                <a:solidFill>
                  <a:srgbClr val="FF0000"/>
                </a:solidFill>
              </a:rPr>
              <a:t>nie później niż do 8 sierpnia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1399453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C2A7BF-81D6-F5B6-EC3A-FCD0CB8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POPRAWKOWY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66F898-167B-2818-8106-EE0A1A6B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Część pisemna </a:t>
            </a:r>
            <a:r>
              <a:rPr lang="pl-PL" dirty="0">
                <a:solidFill>
                  <a:srgbClr val="FFC000"/>
                </a:solidFill>
              </a:rPr>
              <a:t>egzaminu maturalnego w terminie poprawkowym </a:t>
            </a:r>
            <a:r>
              <a:rPr lang="pl-PL" dirty="0">
                <a:solidFill>
                  <a:srgbClr val="FF0000"/>
                </a:solidFill>
              </a:rPr>
              <a:t>odbędzie się 19 sierpnia 2025 r. </a:t>
            </a:r>
            <a:endParaRPr lang="pl-PL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Część ustna </a:t>
            </a:r>
            <a:r>
              <a:rPr lang="pl-PL" dirty="0">
                <a:solidFill>
                  <a:srgbClr val="FFC000"/>
                </a:solidFill>
              </a:rPr>
              <a:t>egzaminu maturalnego w terminie poprawkowym z języka polskiego oraz z języków obcych nowożytnych </a:t>
            </a:r>
            <a:r>
              <a:rPr lang="pl-PL" dirty="0">
                <a:solidFill>
                  <a:srgbClr val="FF0000"/>
                </a:solidFill>
              </a:rPr>
              <a:t>odbędzie się 20 sierpnia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2951974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478E40-4765-AFA1-3931-E917266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DOSTOSOWANIA!!!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665341-8EDE-095F-41F0-2A4E71C3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DOSTOSOWANIE WARUNKÓW I FORM PRZEPROWADZANIA EGZAMINU MATURALNEGO DO POTRZEB EDUKACYJNYCH I MOŻLIWOŚCI PSYCHOFIZYCZNYCH ZDAJĄCYCH – szczegóły na stronie OKE Wrocław w zakładce Egzamin Maturalny → Formuła 2023 → Organizacja → </a:t>
            </a:r>
            <a:r>
              <a:rPr lang="pl-PL" i="0" dirty="0">
                <a:solidFill>
                  <a:srgbClr val="FFC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44 – 48.</a:t>
            </a:r>
          </a:p>
        </p:txBody>
      </p:sp>
    </p:spTree>
    <p:extLst>
      <p:ext uri="{BB962C8B-B14F-4D97-AF65-F5344CB8AC3E}">
        <p14:creationId xmlns:p14="http://schemas.microsoft.com/office/powerpoint/2010/main" xmlns="" val="2463124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6DB671-9E1E-1056-95BA-64A4DE80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FFC000"/>
                </a:solidFill>
              </a:rPr>
              <a:t>CZĘŚĆ USTNA EGZAMINU MATURALNEGO Z JĘZYKA POLSKIEGO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1323D2-339D-1530-8108-7AED7118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Część ustna egzaminu maturalnego z języka polskiego -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53 - 64.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4823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A14E0D-F1BE-713F-C5F4-EFFA1537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CZĘŚĆ USTNA EGZAMINU MATURALNEGO Z JĘZYKA OBCEGO NOWOŻYTNEGO – EGZAMIN BEZ OKREŚLANIA POZIOMU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1B7B2-6C09-98D3-8C89-FDC62791A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Część ustna egzaminu maturalnego z języka obcego nowożytnego – egzamin bez określania poziomu -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75 – 82.</a:t>
            </a:r>
          </a:p>
        </p:txBody>
      </p:sp>
    </p:spTree>
    <p:extLst>
      <p:ext uri="{BB962C8B-B14F-4D97-AF65-F5344CB8AC3E}">
        <p14:creationId xmlns:p14="http://schemas.microsoft.com/office/powerpoint/2010/main" xmlns="" val="2440383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EE2CAA-A6B8-613A-3D05-EE5BF7CB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CZĘŚĆ USTNA EGZAMINU MATURALNEGO Z JĘZYKA OBCEGO NOWOŻYTNEGO NA POZIOMIE DWUJĘZYCZNYM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970A06-9247-254F-98C2-B1BAAE79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Część ustna egzaminu maturalnego z języka obcego nowożytnego poziomie dwujęzycznym -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83 - 89.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97939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F05F99-732E-ECA2-B27B-AC7DEE5F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CZĘŚĆ PISEMNA EGZAMINU MATURALNEGO – PRZED EGZAMINEM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5288A1-C018-0283-1194-BF94880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Przewodniczący zespołu nadzorującego przypomina zdającym o </a:t>
            </a:r>
            <a:r>
              <a:rPr lang="pl-PL" dirty="0">
                <a:solidFill>
                  <a:srgbClr val="FF0000"/>
                </a:solidFill>
              </a:rPr>
              <a:t>zakazie </a:t>
            </a:r>
            <a:r>
              <a:rPr lang="pl-PL" dirty="0">
                <a:solidFill>
                  <a:srgbClr val="FFC000"/>
                </a:solidFill>
              </a:rPr>
              <a:t>wnoszenia do sali egzaminacyjnej jakichkolwiek urządzeń telekomunikacyjnych (urządzeń wyposażonych w technologie umożliwiające łączenie się z innymi urządzeniami oraz z </a:t>
            </a:r>
            <a:r>
              <a:rPr lang="pl-PL" dirty="0" err="1">
                <a:solidFill>
                  <a:srgbClr val="FFC000"/>
                </a:solidFill>
              </a:rPr>
              <a:t>internetem</a:t>
            </a:r>
            <a:r>
              <a:rPr lang="pl-PL" dirty="0">
                <a:solidFill>
                  <a:srgbClr val="FFC000"/>
                </a:solidFill>
              </a:rPr>
              <a:t>) bądź korzystania z takich urządzeń w tej sali. 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Przewodniczący zespołu nadzorującego przypomina zdającym, że do sali egzaminacyjnej mogą wnieść </a:t>
            </a:r>
            <a:r>
              <a:rPr lang="pl-PL" dirty="0">
                <a:solidFill>
                  <a:srgbClr val="FF0000"/>
                </a:solidFill>
              </a:rPr>
              <a:t>wyłącznie</a:t>
            </a:r>
            <a:r>
              <a:rPr lang="pl-PL" dirty="0">
                <a:solidFill>
                  <a:srgbClr val="FFC000"/>
                </a:solidFill>
              </a:rPr>
              <a:t> przybory wymienione w komunikacie o przyborach. 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Zdający mogą również wnieść do sali egzaminacyjnej butelkę wody. Woda może również być zapewniona przez szkołę. Podczas pracy z arkuszem egzaminacyjnym butelka powinna stać </a:t>
            </a:r>
            <a:r>
              <a:rPr lang="pl-PL" dirty="0">
                <a:solidFill>
                  <a:srgbClr val="FF0000"/>
                </a:solidFill>
              </a:rPr>
              <a:t>na podłodze przy nodze stolika</a:t>
            </a:r>
            <a:r>
              <a:rPr lang="pl-PL" dirty="0">
                <a:solidFill>
                  <a:srgbClr val="FFC000"/>
                </a:solidFill>
              </a:rPr>
              <a:t>, aby zdający przypadkowo nie zalał materiałów egzaminacyjnych.</a:t>
            </a:r>
          </a:p>
        </p:txBody>
      </p:sp>
    </p:spTree>
    <p:extLst>
      <p:ext uri="{BB962C8B-B14F-4D97-AF65-F5344CB8AC3E}">
        <p14:creationId xmlns:p14="http://schemas.microsoft.com/office/powerpoint/2010/main" xmlns="" val="4257711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009A92-B2EC-85AD-0A3F-E1868CCD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ZABRAĆ NA EGZAMIN!!!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F3CE20-F4D4-D4EA-53B6-8D099159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Każdy zdający powinien mieć na egzaminie z każdego przedmiotu długopis lub pióro z czarnym tuszem lub atramentem przeznaczony do zapisywania rozwiązań (odpowiedzi).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Rysunki – jeżeli trzeba je wykonać – zdający wykonują długopisem. </a:t>
            </a:r>
            <a:r>
              <a:rPr lang="pl-PL" dirty="0">
                <a:solidFill>
                  <a:srgbClr val="FF0000"/>
                </a:solidFill>
              </a:rPr>
              <a:t>Nie wykonuje się rysunków ołówkiem.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Pozostałe materiały i przybory pomocnicze według przedmiotów egzaminacyjnych:</a:t>
            </a:r>
          </a:p>
        </p:txBody>
      </p:sp>
    </p:spTree>
    <p:extLst>
      <p:ext uri="{BB962C8B-B14F-4D97-AF65-F5344CB8AC3E}">
        <p14:creationId xmlns:p14="http://schemas.microsoft.com/office/powerpoint/2010/main" xmlns="" val="1609950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8A5577-86E2-D337-BBB2-4519694B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MOŻNA MIEĆ NA EGZAMINIE!!!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B8B90DCF-1424-6FF0-B012-AB80E5476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989" y="1143000"/>
            <a:ext cx="4712021" cy="5143500"/>
          </a:xfrm>
        </p:spPr>
      </p:pic>
    </p:spTree>
    <p:extLst>
      <p:ext uri="{BB962C8B-B14F-4D97-AF65-F5344CB8AC3E}">
        <p14:creationId xmlns:p14="http://schemas.microsoft.com/office/powerpoint/2010/main" xmlns="" val="128955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CCD9C1-6E85-44CA-2BFD-610427EE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B86E6C3-D56A-E252-BF41-558583431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4674514" cy="5472608"/>
          </a:xfrm>
        </p:spPr>
      </p:pic>
    </p:spTree>
    <p:extLst>
      <p:ext uri="{BB962C8B-B14F-4D97-AF65-F5344CB8AC3E}">
        <p14:creationId xmlns:p14="http://schemas.microsoft.com/office/powerpoint/2010/main" xmlns="" val="3649817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796857-06AC-771E-C2A6-8AE9F50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MOŻNA MIEĆ NA EGZAMINIE!!!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9B249EC-88E7-DEAE-838F-B282C0D6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1838" y="1143000"/>
            <a:ext cx="4060324" cy="5143500"/>
          </a:xfrm>
        </p:spPr>
      </p:pic>
    </p:spTree>
    <p:extLst>
      <p:ext uri="{BB962C8B-B14F-4D97-AF65-F5344CB8AC3E}">
        <p14:creationId xmlns:p14="http://schemas.microsoft.com/office/powerpoint/2010/main" xmlns="" val="872580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335497-C217-AC77-303C-92A84A0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DOSTOSOWANIA!!!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E87B55-602A-68CA-7228-2EE8D0205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Z dodatkowych materiałów oraz przyborów pomocniczych mogą korzystać zdający, którym dostosowano warunki przeprowadzania egzaminu maturalnego. Zdający korzystają ze sprzętu, którego używali w procesie dydaktycznym:</a:t>
            </a:r>
          </a:p>
        </p:txBody>
      </p:sp>
    </p:spTree>
    <p:extLst>
      <p:ext uri="{BB962C8B-B14F-4D97-AF65-F5344CB8AC3E}">
        <p14:creationId xmlns:p14="http://schemas.microsoft.com/office/powerpoint/2010/main" xmlns="" val="3346292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523E6B-B904-A2F6-34B1-FA2A270C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DOSTOSOWANIA!!!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FA19066-9FA7-27B6-6018-12418B760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911" y="1143000"/>
            <a:ext cx="5104177" cy="5143500"/>
          </a:xfrm>
        </p:spPr>
      </p:pic>
    </p:spTree>
    <p:extLst>
      <p:ext uri="{BB962C8B-B14F-4D97-AF65-F5344CB8AC3E}">
        <p14:creationId xmlns:p14="http://schemas.microsoft.com/office/powerpoint/2010/main" xmlns="" val="2737625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A9776A-84D0-63EE-7AE3-81A54745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CZĘŚĆ PISEMNA EGZAMINU MATURALNEGO – PRZED EGZAMINEM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B3090F5-8B0A-1A4B-03F9-9AA15735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4. O godzinie wyznaczonej przez przewodniczącego zespołu egzaminacyjnego zdający wchodzą do sali egzaminacyjnej </a:t>
            </a:r>
            <a:r>
              <a:rPr lang="pl-PL" dirty="0">
                <a:solidFill>
                  <a:srgbClr val="FF0000"/>
                </a:solidFill>
              </a:rPr>
              <a:t>pojedynczo, okazując dokument ze zdjęciem potwierdzający tożsamość, i losują numery stolików</a:t>
            </a:r>
            <a:r>
              <a:rPr lang="pl-PL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5. Każdy zdający zajmuje miejsce przy stoliku, którego numer wylosował, a członek zespołu nadzorującego odnotowuje wylosowany numer w wykazie zdających w danej sali egzaminacyjnej.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6. Przewodniczący zespołu nadzorującego odbiera materiały egzaminacyjne od przewodniczącego zespołu egzaminacyjnego </a:t>
            </a:r>
            <a:r>
              <a:rPr lang="pl-PL" dirty="0">
                <a:solidFill>
                  <a:srgbClr val="FF0000"/>
                </a:solidFill>
              </a:rPr>
              <a:t>w obecności przedstawiciela zdających.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 7. Członkowie zespołu nadzorującego mogą udzielać odpowiedzi na pytania zdających związane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wyłącznie</a:t>
            </a:r>
            <a:r>
              <a:rPr lang="pl-PL" dirty="0"/>
              <a:t> z </a:t>
            </a:r>
            <a:r>
              <a:rPr lang="pl-PL" dirty="0">
                <a:solidFill>
                  <a:srgbClr val="FFC000"/>
                </a:solidFill>
              </a:rPr>
              <a:t>kodowaniem arkusza oraz instrukcją dla zdającego. </a:t>
            </a:r>
            <a:r>
              <a:rPr lang="pl-PL" dirty="0">
                <a:solidFill>
                  <a:srgbClr val="FF0000"/>
                </a:solidFill>
              </a:rPr>
              <a:t>W czasie trwania egzaminu zdającym nie udziela się żadnych wyjaśnień dotyczących zadań egzaminacyjnych ani ich nie komentuje. </a:t>
            </a:r>
          </a:p>
        </p:txBody>
      </p:sp>
    </p:spTree>
    <p:extLst>
      <p:ext uri="{BB962C8B-B14F-4D97-AF65-F5344CB8AC3E}">
        <p14:creationId xmlns:p14="http://schemas.microsoft.com/office/powerpoint/2010/main" xmlns="" val="2916590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4272F-466A-E66C-7CC2-AF7E1BF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EGZAMINU PISEMNEGO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74739E-44BC-7996-4C92-2EDD1CFD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8. W czasie egzaminu w sali egzaminacyjnej mogą</a:t>
            </a:r>
            <a:r>
              <a:rPr lang="pl-PL" dirty="0"/>
              <a:t> </a:t>
            </a:r>
            <a:r>
              <a:rPr lang="pl-PL" dirty="0">
                <a:solidFill>
                  <a:srgbClr val="FFC000"/>
                </a:solidFill>
              </a:rPr>
              <a:t>przebywać wyłącznie zdający, przewodniczący zespołu egzaminacyjnego, osoby wchodzące w skład zespołu nadzorującego oraz obserwatorzy.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 9. Zdający, który jest chory, może korzystać w czasie trwania części pisemnej egzaminu maturalnego ze sprzętu medycznego i leków koniecznych ze względu na chorobę, pod warunkiem że taka konieczność została zgłoszona przewodniczącemu zespołu egzaminacyjnego przed rozpoczęciem egzaminu z danego przedmiotu.</a:t>
            </a:r>
          </a:p>
        </p:txBody>
      </p:sp>
    </p:spTree>
    <p:extLst>
      <p:ext uri="{BB962C8B-B14F-4D97-AF65-F5344CB8AC3E}">
        <p14:creationId xmlns:p14="http://schemas.microsoft.com/office/powerpoint/2010/main" xmlns="" val="436620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5B90C-741C-CBEF-2A66-AE046681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EGZAMINU PISEMNEGO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ABC5A6-394F-FD8A-4887-97C089C3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10. W czasie trwania egzaminu maturalnego </a:t>
            </a:r>
            <a:r>
              <a:rPr lang="pl-PL" dirty="0">
                <a:solidFill>
                  <a:srgbClr val="FF0000"/>
                </a:solidFill>
              </a:rPr>
              <a:t>zdający nie powinni opuszczać sali egzaminacyjnej. W uzasadnionych przypadkach </a:t>
            </a:r>
            <a:r>
              <a:rPr lang="pl-PL" dirty="0">
                <a:solidFill>
                  <a:srgbClr val="FFC000"/>
                </a:solidFill>
              </a:rPr>
              <a:t>przewodniczący zespołu nadzorującego </a:t>
            </a:r>
            <a:r>
              <a:rPr lang="pl-PL" dirty="0">
                <a:solidFill>
                  <a:srgbClr val="FF0000"/>
                </a:solidFill>
              </a:rPr>
              <a:t>może zezwolić zdającemu </a:t>
            </a:r>
            <a:r>
              <a:rPr lang="pl-PL" dirty="0">
                <a:solidFill>
                  <a:srgbClr val="FFC000"/>
                </a:solidFill>
              </a:rPr>
              <a:t>na opuszczenie sali egzaminacyjnej po zapewnieniu warunków wykluczających możliwość kontaktowania się zdającego z innymi osobami, z wyjątkiem osób udzielających pomocy medycznej, oraz korzystania z niedozwolonych materiałów lub urządzeń, np. telefonów komórkowych. Zdający </a:t>
            </a:r>
            <a:r>
              <a:rPr lang="pl-PL" dirty="0">
                <a:solidFill>
                  <a:srgbClr val="FF0000"/>
                </a:solidFill>
              </a:rPr>
              <a:t>sygnalizuje potrzebę opuszczenia sali egzaminacyjnej przez podniesienie ręki</a:t>
            </a:r>
            <a:r>
              <a:rPr lang="pl-PL" dirty="0">
                <a:solidFill>
                  <a:srgbClr val="FFC000"/>
                </a:solidFill>
              </a:rPr>
              <a:t>. Po uzyskaniu zezwolenia przewodniczącego zespołu nadzorującego na wyjście z sali </a:t>
            </a:r>
            <a:r>
              <a:rPr lang="pl-PL" dirty="0">
                <a:solidFill>
                  <a:srgbClr val="FF0000"/>
                </a:solidFill>
              </a:rPr>
              <a:t>zdający pozostawia zamknięty arkusz egzaminacyjny na swoim stoliku</a:t>
            </a:r>
            <a:r>
              <a:rPr lang="pl-PL" dirty="0">
                <a:solidFill>
                  <a:srgbClr val="FFC000"/>
                </a:solidFill>
              </a:rPr>
              <a:t>, a czas jego nieobecności jest odnotowywany w protokole przebiegu egzaminu w sali.</a:t>
            </a:r>
          </a:p>
        </p:txBody>
      </p:sp>
    </p:spTree>
    <p:extLst>
      <p:ext uri="{BB962C8B-B14F-4D97-AF65-F5344CB8AC3E}">
        <p14:creationId xmlns:p14="http://schemas.microsoft.com/office/powerpoint/2010/main" xmlns="" val="1381910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42DF1A-9750-74B4-8ACF-4C9FF35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PRZED ROZPOCZĘCIEM PISANIA!!!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358B04-B0FF-0D35-4635-5374C0EDD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11. Po zajęciu miejsc przez wszystkich zdających oraz przyniesieniu do sali egzaminacyjnej materiałów egzaminacyjnych przewodniczący zespołu nadzorującego informuje zdających: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a) o zasadach zachowania się podczas egzaminu maturalnego, w tym przede wszystkim o zakazie wnoszenia oraz korzystania z jakichkolwiek urządzeń telekomunikacyjnych, w tym telefonów komórkowych, </a:t>
            </a:r>
            <a:r>
              <a:rPr lang="pl-PL" dirty="0" err="1">
                <a:solidFill>
                  <a:srgbClr val="FFC000"/>
                </a:solidFill>
              </a:rPr>
              <a:t>smartwatchy</a:t>
            </a:r>
            <a:r>
              <a:rPr lang="pl-PL" dirty="0">
                <a:solidFill>
                  <a:srgbClr val="FFC000"/>
                </a:solidFill>
              </a:rPr>
              <a:t>, urządzeń wyposażonych w technologie umożliwiające łączenie się z innymi urządzeniami oraz z </a:t>
            </a:r>
            <a:r>
              <a:rPr lang="pl-PL" dirty="0" err="1">
                <a:solidFill>
                  <a:srgbClr val="FFC000"/>
                </a:solidFill>
              </a:rPr>
              <a:t>internetem</a:t>
            </a:r>
            <a:r>
              <a:rPr lang="pl-PL" dirty="0">
                <a:solidFill>
                  <a:srgbClr val="FFC000"/>
                </a:solidFill>
              </a:rPr>
              <a:t>,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b) o zasadach oddawania prac egzaminacyjnych po zakończeniu pracy. </a:t>
            </a:r>
          </a:p>
        </p:txBody>
      </p:sp>
    </p:spTree>
    <p:extLst>
      <p:ext uri="{BB962C8B-B14F-4D97-AF65-F5344CB8AC3E}">
        <p14:creationId xmlns:p14="http://schemas.microsoft.com/office/powerpoint/2010/main" xmlns="" val="916101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B8B0D7-4DA1-EDB9-8FCB-A1BFBC7C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PISEMNEGO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957C30-A192-E2CB-4C59-C5D432DF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12. Następnie, nie wcześniej niż o godzinie podanej w komunikacie dyrektora CKE o harmonogramie, członkowie zespołu nadzorującego rozdają zdającym arkusze egzaminacyjne oraz naklejki przygotowane przez OKE. </a:t>
            </a:r>
            <a:r>
              <a:rPr lang="pl-PL" dirty="0">
                <a:solidFill>
                  <a:srgbClr val="FF0000"/>
                </a:solidFill>
              </a:rPr>
              <a:t>Naklejki mogą również zostać przekazane zdającym przy losowaniu numerów stolików – w II LO.</a:t>
            </a:r>
            <a:r>
              <a:rPr lang="pl-PL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13. Po rozdaniu arkuszy przewodniczący zespołu nadzorującego: </a:t>
            </a:r>
          </a:p>
          <a:p>
            <a:pPr marL="457200" indent="-457200">
              <a:buAutoNum type="alphaLcParenR"/>
            </a:pPr>
            <a:r>
              <a:rPr lang="pl-PL" dirty="0">
                <a:solidFill>
                  <a:srgbClr val="FFC000"/>
                </a:solidFill>
              </a:rPr>
              <a:t>poleca zdającym sprawdzenie, czy otrzymali właściwy arkusz egzaminacyjny, tj. arkusz: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właściwej formuły egzaminu – Formuły 2023 albo Formuły 2015,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z właściwego przedmiotu,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na właściwym poziomie,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we właściwej formie – symbol arkusza (wydrukowany czerwoną czcionką na stronie tytułowej) musi się zgadzać z symbolem arkusza (np. „100”, „200”) wydrukowanym na przekazanych zdającemu naklejkach, …</a:t>
            </a:r>
          </a:p>
          <a:p>
            <a:pPr marL="0" indent="0">
              <a:buNone/>
            </a:pP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9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177C7A-8876-D024-9E92-68F25E15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PISEMNEGO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7D8AAE-1CF0-9FCB-9734-549C8144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dwukrotnie pyta zdających, czy otrzymali właściwe arkusze,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po upewnieniu się, że wszyscy zdający otrzymali właściwe arkusze – poleca im rozerwanie banderol zabezpieczających arkusz oraz poleca im zapoznanie się, przed przystąpieniem do rozwiązywania zadań, z instrukcją zamieszczoną na drugiej stronie arkusza egzaminacyjnego; dopuszczalne jest głośne odczytanie instrukcji przez jednego ze zdających, przewodniczącego lub członka ZN,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poleca zdającym sprawdzenie kompletności arkusza egzaminacyjnego, tj. czy zawiera dołączoną kartę odpowiedzi, wszystkie kolejno ponumerowane strony i kolejne zadania</a:t>
            </a:r>
          </a:p>
        </p:txBody>
      </p:sp>
    </p:spTree>
    <p:extLst>
      <p:ext uri="{BB962C8B-B14F-4D97-AF65-F5344CB8AC3E}">
        <p14:creationId xmlns:p14="http://schemas.microsoft.com/office/powerpoint/2010/main" xmlns="" val="1511842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2B5A81-D8D5-B13D-EFD0-D885FDB5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PISEMNEGO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F93704-C6B0-8BF1-F687-87262DC8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po sprawdzeniu kompletności arkuszy egzaminacyjnych, poleca zdającym sprawdzenie poprawności numeru PESEL oraz zgodności kodu arkusza wydrukowanego na pierwszej stronie arkusza z kodem arkusza wydrukowanym na naklejkach przygotowanych przez OKE,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przekazuje zdającym informacje o sposobie kodowania arkusza egzaminacyjnego oraz poleca im zakodowanie arkusza,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tj. zapisanie numeru PESEL, a w przypadku braku numeru PESEL – serii i numeru paszportu lub innego dokumentu potwierdzającego tożsamość, na stronie tytułowej arkusza oraz na karcie odpowiedzi,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 przyklejenie naklejki z kodem na stronie tytułowej arkusza oraz na karcie odpowiedzi po wcześniejszym </a:t>
            </a:r>
            <a:r>
              <a:rPr lang="pl-PL" dirty="0">
                <a:solidFill>
                  <a:srgbClr val="FF0000"/>
                </a:solidFill>
              </a:rPr>
              <a:t>sprawdzeniu, czy na naklejce jest właściwy numer PESEL</a:t>
            </a:r>
          </a:p>
        </p:txBody>
      </p:sp>
    </p:spTree>
    <p:extLst>
      <p:ext uri="{BB962C8B-B14F-4D97-AF65-F5344CB8AC3E}">
        <p14:creationId xmlns:p14="http://schemas.microsoft.com/office/powerpoint/2010/main" xmlns="" val="218262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AC0AA8-D01C-B583-7D2A-1615CFF2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830943-250E-F5D1-ECC2-02EFB8FD7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Wszystkie płyty CD do przeprowadzenia egzaminu maturalnego (płyty z nagraniami do przeprowadzenia egzaminu z języka obcego nowożytnego, płyty z danymi do egzaminu z informatyki, płyty z utworami na egzamin z historii muzyki) będą miały nadruk wskazujący formułę egzaminu.</a:t>
            </a:r>
          </a:p>
        </p:txBody>
      </p:sp>
    </p:spTree>
    <p:extLst>
      <p:ext uri="{BB962C8B-B14F-4D97-AF65-F5344CB8AC3E}">
        <p14:creationId xmlns:p14="http://schemas.microsoft.com/office/powerpoint/2010/main" xmlns="" val="2152265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BD36E3-9CFE-1065-617C-D06D997B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PISEMNEGO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03346B-5127-30A8-155F-364385BAB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informuje zdających o innych materiałach dodatkowych oraz przyborach, z których mogą korzystać podczas egzaminu,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ponownie informuje zdających o zakazie wnoszenia oraz korzystania na sali egzaminacyjnej z jakichkolwiek urządzeń telekomunikacyjnych oraz materiałów lub przyborów niewymienionych w komunikacie o przyborach,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informuje zdających o obowiązku samodzielnej pracy podczas egzaminu,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informuje zdających o konsekwencjach związanych ze złamaniem tych zasad, tj. możliwości unieważnienia egzaminu z danego przedmiotu</a:t>
            </a:r>
          </a:p>
        </p:txBody>
      </p:sp>
    </p:spTree>
    <p:extLst>
      <p:ext uri="{BB962C8B-B14F-4D97-AF65-F5344CB8AC3E}">
        <p14:creationId xmlns:p14="http://schemas.microsoft.com/office/powerpoint/2010/main" xmlns="" val="586924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C1CD0D-6CA3-8CC2-8806-3C9AF86A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9D6657-37BC-049C-CC5F-AFE9D20B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14. Przed rozpoczęciem egzaminu, w wyznaczonych miejscach arkusza egzaminacyjnego (w tym na karcie odpowiedzi), zdający wpisuje swój kod, numer PESEL, a w przypadku braku numeru PESEL – serię i numer paszportu lub innego dokumentu potwierdzającego tożsamość, oraz umieszcza otrzymane od członków zespołu nadzorującego naklejki.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15. Zdający sprawdza na naklejce poprawność numeru PESEL oraz zgodność wskazanego kodu.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Zdający nie podpisuje arkusza egzaminacyjnego.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16.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Po czynnościach organizacyjnych, w tym po sprawdzeniu poprawności kodowania, przewodniczący zespołu nadzorującego zapisuje na tablicy (planszy), w widocznym miejscu, czas rozpoczęcia i zakończenia pracy z danym arkuszem egzaminacyjnym. Czas trwania egzaminu dla każdego przedmiotu maturalnego określa rozporządzenie.</a:t>
            </a:r>
          </a:p>
        </p:txBody>
      </p:sp>
    </p:spTree>
    <p:extLst>
      <p:ext uri="{BB962C8B-B14F-4D97-AF65-F5344CB8AC3E}">
        <p14:creationId xmlns:p14="http://schemas.microsoft.com/office/powerpoint/2010/main" xmlns="" val="3314064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F2BABD-A4C4-08B9-C688-EDE3A7B4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SPÓŹNIALSCY???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EF9C31-8AEE-C9F8-D2B4-CA7C244D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17. </a:t>
            </a:r>
            <a:r>
              <a:rPr lang="pl-PL" dirty="0">
                <a:solidFill>
                  <a:srgbClr val="FF0000"/>
                </a:solidFill>
              </a:rPr>
              <a:t>Po rozdaniu zdającym arkuszy egzaminacyjnych zdający spóźnieni nie zostają wpuszczeni do sali egzaminacyjnej.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18</a:t>
            </a:r>
            <a:r>
              <a:rPr lang="pl-PL" dirty="0">
                <a:solidFill>
                  <a:srgbClr val="FF0000"/>
                </a:solidFill>
              </a:rPr>
              <a:t>. W uzasadnionych przypadkach, jednak nie później niż po zakończeniu czynności organizacyjnych (tzn. z chwilą zapisania w widocznym miejscu czasu rozpoczęcia i zakończenia egzaminu), decyzję o wpuszczeniu do sali egzaminacyjnej spóźnionego zdającego podejmuje przewodniczący zespołu nadzorującego, ale zdający kończy pracę z arkuszem egzaminacyjnym o czasie zapisanym na tablicy (planszy).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68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C6FE60-3718-9345-D4AE-A5BAD3BA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TRAKCIE PISEMNEGO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1A9666-64AC-22FD-6FD9-1B8747FD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19. W celu monitorowania prawidłowego przebiegu egzaminu członkowie zespołu nadzorującego oraz obserwatorzy mogą poruszać się po sali egzaminacyjnej w sposób niezakłócający pracy zdających: cicho, bez zaglądania do prac zdających.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20. Na 10 minut przed zakończeniem czasu przeznaczonego na pracę z arkuszem przewodniczący zespołu nadzorującego informuje zdających o czasie pozostałym do zakończenia pracy.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21. Jeśli zdający ukończył pracę przed wyznaczonym czasem, zgłasza to zespołowi nadzorującemu przez podniesienie ręki, zamyka arkusz i odkłada go na brzeg stolika. Przewodniczący zespołu nadzorującego lub członek zespołu nadzorującego w obecności zdającego sprawdza kompletność materiałów. Arkusz pozostaje na stoliku. </a:t>
            </a:r>
          </a:p>
        </p:txBody>
      </p:sp>
    </p:spTree>
    <p:extLst>
      <p:ext uri="{BB962C8B-B14F-4D97-AF65-F5344CB8AC3E}">
        <p14:creationId xmlns:p14="http://schemas.microsoft.com/office/powerpoint/2010/main" xmlns="" val="4273574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0A3816-96C0-40C1-1917-6200E620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EGZAMINIE PISEMNYM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638B9E-D533-F8DF-95BE-A76B9DB0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22. Po otrzymaniu pozwolenia na opuszczenie sali zdający wychodzi, </a:t>
            </a:r>
            <a:r>
              <a:rPr lang="pl-PL" dirty="0">
                <a:solidFill>
                  <a:srgbClr val="FF0000"/>
                </a:solidFill>
              </a:rPr>
              <a:t>nie zakłócając pracy pozostałym piszącym.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23. Po upływie czasu przeznaczonego na rozwiązywanie zadań przewodniczący zespołu nadzorującego lub członek zespołu nadzorującego przy stoliku zdającego, w jego obecności, sprawdza kompletność materiałów egzaminacyjnych (zakodowany zeszyt zadań oraz karta odpowiedzi), a następnie zezwala zdającemu na opuszczenie sali. Pracę każdego zdającego – po sprawdzeniu – można pozostawić na stoliku do momentu odebrania prac od wszystkich zdających, można również zbierać je sukcesywnie. Jeden zdający powinien pozostać w sali do momentu zakończenia pakowania materiałów egzaminacyjnych. </a:t>
            </a:r>
          </a:p>
        </p:txBody>
      </p:sp>
    </p:spTree>
    <p:extLst>
      <p:ext uri="{BB962C8B-B14F-4D97-AF65-F5344CB8AC3E}">
        <p14:creationId xmlns:p14="http://schemas.microsoft.com/office/powerpoint/2010/main" xmlns="" val="31300156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F1BC30-1E6C-1913-AE0E-AF0236EC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EGZAMINIE PISEMNYM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A9E4160-47CE-0E93-1EBE-2E73DA337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23. Po zakończeniu odbierania prac od wszystkich zdających, przewodniczący zespołu nadzorującego oraz członkowie tego zespołu sprawdzają, czy zostały zebrane prace z wszystkich stolików. Następnie przewodniczący zespołu nadzorującego, w obecności członków zespołu nadzorującego oraz </a:t>
            </a:r>
            <a:r>
              <a:rPr lang="pl-PL" dirty="0">
                <a:solidFill>
                  <a:srgbClr val="FF0000"/>
                </a:solidFill>
              </a:rPr>
              <a:t>jednego zdającego,</a:t>
            </a:r>
            <a:r>
              <a:rPr lang="pl-PL" dirty="0">
                <a:solidFill>
                  <a:srgbClr val="FFC000"/>
                </a:solidFill>
              </a:rPr>
              <a:t> pakuje materiały egzaminacyjne zgodnie z instrukcją. </a:t>
            </a:r>
          </a:p>
        </p:txBody>
      </p:sp>
    </p:spTree>
    <p:extLst>
      <p:ext uri="{BB962C8B-B14F-4D97-AF65-F5344CB8AC3E}">
        <p14:creationId xmlns:p14="http://schemas.microsoft.com/office/powerpoint/2010/main" xmlns="" val="3240298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DD208D-4002-00C3-239D-79514F80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EGZAMIN Z INFORMATYKI – INFORMACJE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A1ECB8-D6C6-0BBC-9EC8-1BE7BBF0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Egzamin z informatyki – informacje dodatkowe -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105 - 109.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79754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132BF1-87EA-957E-ADD0-43033E52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SYTUACJE SZCZEGÓLNE W TRAKCIE EGZAMINU MATURALNEGO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1231C0-272F-5985-350E-8C958CD1D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Sytuacje szczególne w trakcie egzaminu maturalnego (zdający korzystający z dostosowań, zdający korzystający z komputera podczas egzaminu </a:t>
            </a:r>
            <a:r>
              <a:rPr lang="pl-PL" dirty="0" err="1">
                <a:solidFill>
                  <a:srgbClr val="FFC000"/>
                </a:solidFill>
              </a:rPr>
              <a:t>pisemnegopomoc</a:t>
            </a:r>
            <a:r>
              <a:rPr lang="pl-PL" dirty="0">
                <a:solidFill>
                  <a:srgbClr val="FFC000"/>
                </a:solidFill>
              </a:rPr>
              <a:t> nauczyciela wspomagającego -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111 - 115.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93946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8377A4-CDE0-FDBE-922B-BBC36549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UNIEWAŻNIENIE EGZAMINU MATURALNEGO Z DANEGO PRZEDMIOTU PRZEZ PRZEWODNICZĄCEGO ZESPOŁU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376E2C-7F7C-5127-E37B-A40B1AD8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W przypadku: 1) stwierdzenia niesamodzielnego rozwiązywania zadań przez absolwenta 2) wniesienia lub korzystania przez absolwenta w sali egzaminacyjnej z urządzenia telekomunikacyjnego albo materiałów lub przyborów pomocniczych niewymienionych w komunikacie o przyborach 3) zakłócania przez absolwenta prawidłowego przebiegu egzaminu w sposób utrudniający pracę pozostałym zdającym – przewodniczący zespołu egzaminacyjnego </a:t>
            </a:r>
            <a:r>
              <a:rPr lang="pl-PL" dirty="0">
                <a:solidFill>
                  <a:srgbClr val="FF0000"/>
                </a:solidFill>
              </a:rPr>
              <a:t>przerywa i unieważnia temu absolwentowi egzamin maturalny z danego przedmiotu w części ustnej lub części pisemnej. </a:t>
            </a:r>
          </a:p>
        </p:txBody>
      </p:sp>
    </p:spTree>
    <p:extLst>
      <p:ext uri="{BB962C8B-B14F-4D97-AF65-F5344CB8AC3E}">
        <p14:creationId xmlns:p14="http://schemas.microsoft.com/office/powerpoint/2010/main" xmlns="" val="4018817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7C5645-CC89-5314-C049-F669EF7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UNIEWAŻNIENIE EGZAMINU MATURALNEGO Z DANEGO PRZEDMIOTU PRZEZ PRZEWODNICZĄCEGO ZESPOŁU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62D82C-DA32-3897-7019-51851EE5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43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115.</a:t>
            </a:r>
          </a:p>
          <a:p>
            <a:pPr marL="0" indent="0">
              <a:buNone/>
            </a:pPr>
            <a:r>
              <a:rPr lang="pl-PL" dirty="0"/>
              <a:t>Absolwent, któremu z jednego z wyżej wymienionych powodów przewodniczący zespołu egzaminacyjnego unieważnił egzamin maturalny z przedmiotu obowiązkowego w części pisemnej, nie zdał egzaminu maturalnego i nie może przystąpić w tym samym roku do egzaminu maturalnego w terminie poprawkowym.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Unieważnienie egzaminu z jednego z przedmiotów, o których mowa wyżej, nie stanowi przeszkody w przystępowaniu do egzaminów z pozostałych przedmiotów</a:t>
            </a:r>
            <a:r>
              <a:rPr lang="pl-PL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6223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D7E3824-9B64-2EE3-7C9A-271C4097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pl-PL" dirty="0"/>
              <a:t>MATERIAŁY EGZAMINACYJNE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0D275D1-8722-0A90-7AB6-4CABDB6A5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571" y="1142984"/>
            <a:ext cx="5980857" cy="5715016"/>
          </a:xfrm>
          <a:noFill/>
        </p:spPr>
      </p:pic>
    </p:spTree>
    <p:extLst>
      <p:ext uri="{BB962C8B-B14F-4D97-AF65-F5344CB8AC3E}">
        <p14:creationId xmlns:p14="http://schemas.microsoft.com/office/powerpoint/2010/main" xmlns="" val="369218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20389F-F08C-99B3-2C51-16973E5F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POSTĘPOWANIE W PRZYPADKU ZAGROŻENIA LUB NAGŁEGO ZAKŁÓCENIA PRZEBIEGU CZĘŚCI USTNEJ LUB CZĘŚCI PISEMNEJ EGZAMINU MATURALNEGO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88DC11-8190-C695-B127-70A827FD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1. W przypadku zagrożenia lub nagłego zakłócenia przebiegu części ustnej lub części pisemnej egzaminu maturalnego przewodniczący zespołu egzaminacyjnego zawiesza lub przerywa dany egzamin i powiadamia o tym dyrektora okręgowej komisji egzaminacyjnej, a w razie potrzeby odpowiednie służby (np. policję, straż pożarną).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2. Decyzję dotyczącą dalszego przebiegu danego egzaminu dyrektor właściwej okręgowej komisji egzaminacyjnej lub jego przedstawiciel przekazuje przewodniczącemu szkolnego zespołu egzaminacyjnego.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3. W sytuacji kiedy przebieg danego egzaminu w danej szkole jest zagrożony ze względu na trudną sytuację pogodową lub niespodziewane utrudnienia komunikacyjne w dniu egzaminu, przewodniczący zespołu egzaminacyjnego może zawiesić część pisemną egzaminu, czekając na przybycie wszystkich zdających. </a:t>
            </a:r>
          </a:p>
        </p:txBody>
      </p:sp>
    </p:spTree>
    <p:extLst>
      <p:ext uri="{BB962C8B-B14F-4D97-AF65-F5344CB8AC3E}">
        <p14:creationId xmlns:p14="http://schemas.microsoft.com/office/powerpoint/2010/main" xmlns="" val="701461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04BF99-85C1-6DEC-C8B6-9ECB95BC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POSTĘPOWANIE W PRZYPADKU ZAGROŻENIA LUB NAGŁEGO ZAKŁÓCENIA PRZEBIEGU CZĘŚCI USTNEJ LUB CZĘŚCI PISEMNEJ EGZAMINU MATURALNEGO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A64310-3C50-3060-C872-ECED9C5A9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4. W przypadku gdy sytuacja, o której mowa w pkt 3 poprzedniego slajdu, dotyczy części ustnej egzaminu maturalnego, przewodniczący zespołu egzaminacyjnego uzgadnia ze zdającymi, którzy mieli problemy z dotarciem na egzamin, dogodny dla nich nowy termin egzaminu. </a:t>
            </a:r>
          </a:p>
        </p:txBody>
      </p:sp>
    </p:spTree>
    <p:extLst>
      <p:ext uri="{BB962C8B-B14F-4D97-AF65-F5344CB8AC3E}">
        <p14:creationId xmlns:p14="http://schemas.microsoft.com/office/powerpoint/2010/main" xmlns="" val="40951617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3EA290-90D9-B88B-C71B-3BD51C6E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PRZERWANIE PRZEZ ZDAJĄCEGO CZĘŚCI USTNEJ LUB CZĘŚCI PISEMNEJ EGZAMINU MATURALNEGO Z PRZYCZYN LOSOWYCH LUB ZDROWOTNYCH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EF9546-8E3B-F874-BA72-BA3874359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Przed rozpoczęciem części ustnej lub części pisemnej egzaminu maturalnego przewodniczący zespołu egzaminacyjnego ma obowiązek upewnić się, że wszyscy zdający czują się dobrze i mogą przystąpić do egzaminu, a także poinformować, że </a:t>
            </a:r>
            <a:r>
              <a:rPr lang="pl-PL" dirty="0">
                <a:solidFill>
                  <a:srgbClr val="FF0000"/>
                </a:solidFill>
              </a:rPr>
              <a:t>przerwanie egzaminu z przyczyn zdrowotnych </a:t>
            </a:r>
            <a:r>
              <a:rPr lang="pl-PL" u="sng" dirty="0">
                <a:solidFill>
                  <a:srgbClr val="FF0000"/>
                </a:solidFill>
              </a:rPr>
              <a:t>nie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u="sng" dirty="0">
                <a:solidFill>
                  <a:srgbClr val="FF0000"/>
                </a:solidFill>
              </a:rPr>
              <a:t>uprawnia automatycznie</a:t>
            </a:r>
            <a:r>
              <a:rPr lang="pl-PL" dirty="0">
                <a:solidFill>
                  <a:srgbClr val="FF0000"/>
                </a:solidFill>
              </a:rPr>
              <a:t> do przystąpienia do egzaminu w terminie dodatkowym</a:t>
            </a:r>
            <a:r>
              <a:rPr lang="pl-PL" dirty="0">
                <a:solidFill>
                  <a:srgbClr val="FFC000"/>
                </a:solidFill>
              </a:rPr>
              <a:t>. Zdającemu, który zgłasza problemy zdrowotne, zaleca udanie się do lekarza i informuje o </a:t>
            </a:r>
            <a:r>
              <a:rPr lang="pl-PL" dirty="0">
                <a:solidFill>
                  <a:srgbClr val="FF0000"/>
                </a:solidFill>
              </a:rPr>
              <a:t>możliwości ubiegania się o przystąpienie do egzaminu w terminie dodatkowym.</a:t>
            </a:r>
            <a:r>
              <a:rPr lang="pl-PL" dirty="0">
                <a:solidFill>
                  <a:srgbClr val="FFC00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Jeżeli podczas trwania części ustnej egzaminu zdający przerywa ten egzamin z przyczyn zdrowotnych lub losowych, przewodniczący zespołu przedmiotowego…</a:t>
            </a:r>
          </a:p>
        </p:txBody>
      </p:sp>
    </p:spTree>
    <p:extLst>
      <p:ext uri="{BB962C8B-B14F-4D97-AF65-F5344CB8AC3E}">
        <p14:creationId xmlns:p14="http://schemas.microsoft.com/office/powerpoint/2010/main" xmlns="" val="1822231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E7B8B7-18E0-8DD2-909A-EC3565F2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PRZERWANIE PRZEZ ZDAJĄCEGO CZĘŚCI USTNEJ LUB CZĘŚCI PISEMNEJ EGZAMINU MATURALNEGO Z PRZYCZYN LOSOWYCH LUB ZDROWOTNYCH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6268E8-8D3C-0E86-7559-6B6C5A50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… organizuje pomoc, dbając o to, aby zdający nie miał możliwości kontaktu z innymi osobami z wyjątkiem osób udzielających mu pomocy. Rejestruje godzinę przerwania egzaminu tego zdającego i jeśli zdający poczuje się na siłach kontynuować egzamin, może na to zezwolić. Zdający wykorzystuje pozostały mu czas egzaminu. Jeśli zdający nie jest w stanie kontynuować egzaminu, zespół przedmiotowy przyznaje punkty za wypowiedź zgodnie z obowiązującymi zasadami. Informację o zdarzeniu odnotowuje się w protokole indywidualnym części ustnej egzamin. Przewodniczący zespołu egzaminacyjnego informuje o zaistniałej sytuacji dyrektora okręgowej komisji egzaminacyjnej, który </a:t>
            </a:r>
            <a:r>
              <a:rPr lang="pl-PL" dirty="0">
                <a:solidFill>
                  <a:srgbClr val="FF0000"/>
                </a:solidFill>
              </a:rPr>
              <a:t>– w ciągu 7 dni –</a:t>
            </a:r>
            <a:r>
              <a:rPr lang="pl-PL" dirty="0"/>
              <a:t> </a:t>
            </a:r>
            <a:r>
              <a:rPr lang="pl-PL" dirty="0">
                <a:solidFill>
                  <a:srgbClr val="FFC000"/>
                </a:solidFill>
              </a:rPr>
              <a:t>podejmuje decyzję 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ustaleniu wyniku na podstawie liczby punktów przyznanych przez zespół przedmiotowy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ALBO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przyznaniu zdającemu prawa do przystąpienia do egzaminu w terminie dodatkowym, po przedstawieniu przez zdającego lub jego rodziców udokumentowanego wniosku w tej sprawie.</a:t>
            </a:r>
          </a:p>
        </p:txBody>
      </p:sp>
    </p:spTree>
    <p:extLst>
      <p:ext uri="{BB962C8B-B14F-4D97-AF65-F5344CB8AC3E}">
        <p14:creationId xmlns:p14="http://schemas.microsoft.com/office/powerpoint/2010/main" xmlns="" val="3914361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D8881F-70BB-EAAD-3D31-B52835E5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PRZERWANIE PRZEZ ZDAJĄCEGO CZĘŚCI USTNEJ LUB CZĘŚCI PISEMNEJ EGZAMINU MATURALNEGO Z PRZYCZYN LOSOWYCH LUB ZDROWOTNYCH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E354A2B-5B4E-B05E-DFF7-2C245294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3. Jeżeli podczas trwania części pisemnej egzaminu zdający przerywa ten egzamin z przyczyn zdrowotnych lub losowych, przewodniczący zespołu nadzorującego organizuje pomoc, dbając o to, aby zdający nie miał możliwości kontaktu z innymi osobami z wyjątkiem osób udzielających mu pomocy. Rejestruje godzinę przerwania egzaminu tego zdającego i jeśli zdający poczuje się na siłach kontynuować egzamin, może na to zezwolić. </a:t>
            </a:r>
            <a:r>
              <a:rPr lang="pl-PL" dirty="0">
                <a:solidFill>
                  <a:srgbClr val="FF0000"/>
                </a:solidFill>
              </a:rPr>
              <a:t>Zdającemu, który postanowił kontynuować egzamin, nie przedłuża się czasu trwania egzaminu.</a:t>
            </a:r>
            <a:r>
              <a:rPr lang="pl-PL" dirty="0">
                <a:solidFill>
                  <a:srgbClr val="FFC000"/>
                </a:solidFill>
              </a:rPr>
              <a:t> W przypadku, kiedy zdający przerwał egzamin i nie podjął pracy, przewodniczący zespołu nadzorującego odbiera jego pracę. Dyrektor okręgowej komisji egzaminacyjnej – w porozumieniu ze zdającym lub prawnym opiekunem nieletniego zdającego – podejmuje decyzję o:</a:t>
            </a:r>
          </a:p>
        </p:txBody>
      </p:sp>
    </p:spTree>
    <p:extLst>
      <p:ext uri="{BB962C8B-B14F-4D97-AF65-F5344CB8AC3E}">
        <p14:creationId xmlns:p14="http://schemas.microsoft.com/office/powerpoint/2010/main" xmlns="" val="2543063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F27396-C63D-0809-6091-7F5A08A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PRZERWANIE PRZEZ ZDAJĄCEGO CZĘŚCI USTNEJ LUB CZĘŚCI PISEMNEJ EGZAMINU MATURALNEGO Z PRZYCZYN LOSOWYCH LUB ZDROWOTNYCH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1A2ECC-6CD8-70B1-5156-EAB084F2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skierowaniu pracy zdającego do oceny przez egzaminatora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ALBO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przyznaniu zdającemu prawa do przystąpienia do egzaminu w terminie dodatkowym, po przedstawieniu przez zdającego lub jego rodziców udokumentowanego wniosku w tej sprawie.</a:t>
            </a:r>
          </a:p>
        </p:txBody>
      </p:sp>
    </p:spTree>
    <p:extLst>
      <p:ext uri="{BB962C8B-B14F-4D97-AF65-F5344CB8AC3E}">
        <p14:creationId xmlns:p14="http://schemas.microsoft.com/office/powerpoint/2010/main" xmlns="" val="31405405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A1E5AB-5949-C4E4-C06E-B7489DF5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UNIEWAŻNIENIA EGZAMINU MATURALNEGO, WGLĄDY DO PRAC EGZAMINACYJNYCH ORAZ ODWOŁANIA DO KOLEGIUM ARBITRAŻU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A21DAF-A761-84E9-2555-61E62F87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</a:t>
            </a:r>
            <a:r>
              <a:rPr lang="pl-PL" dirty="0" err="1">
                <a:solidFill>
                  <a:srgbClr val="FFC000"/>
                </a:solidFill>
              </a:rPr>
              <a:t>str</a:t>
            </a:r>
            <a:r>
              <a:rPr lang="pl-PL" dirty="0">
                <a:solidFill>
                  <a:srgbClr val="FFC000"/>
                </a:solidFill>
              </a:rPr>
              <a:t> 115, 125 – 131.</a:t>
            </a:r>
          </a:p>
          <a:p>
            <a:pPr marL="0" indent="0">
              <a:buNone/>
            </a:pP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37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EE196D-BF50-8A9C-52B0-24FDE948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WGLĄD DO SPRAWDZONEJ PRACY EGZAMINACYJNEJ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BB1DE0-9C57-1400-5161-FFAEFFEF3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Absolwent </a:t>
            </a:r>
            <a:r>
              <a:rPr lang="pl-PL" dirty="0">
                <a:solidFill>
                  <a:srgbClr val="FF0000"/>
                </a:solidFill>
              </a:rPr>
              <a:t>ma prawo wglądu do sprawdzonej i ocenionej swojej pracy egzaminacyjnej</a:t>
            </a:r>
            <a:r>
              <a:rPr lang="pl-PL" dirty="0">
                <a:solidFill>
                  <a:srgbClr val="FFC000"/>
                </a:solidFill>
              </a:rPr>
              <a:t>, w miejscu i czasie wskazanym przez dyrektora okręgowej komisji egzaminacyjnej, </a:t>
            </a:r>
            <a:r>
              <a:rPr lang="pl-PL" dirty="0">
                <a:solidFill>
                  <a:srgbClr val="FF0000"/>
                </a:solidFill>
              </a:rPr>
              <a:t>w ciągu 6 miesięcy od dnia wydania przez okręgową komisję egzaminacyjną świadectw dojrzałości, aneksów i zaświadczeń o wynikach egzaminu maturalnego.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2. </a:t>
            </a:r>
            <a:r>
              <a:rPr lang="pl-PL" dirty="0">
                <a:solidFill>
                  <a:srgbClr val="FF0000"/>
                </a:solidFill>
              </a:rPr>
              <a:t>Nie dopuszcza się </a:t>
            </a:r>
            <a:r>
              <a:rPr lang="pl-PL" dirty="0">
                <a:solidFill>
                  <a:srgbClr val="FFC000"/>
                </a:solidFill>
              </a:rPr>
              <a:t>możliwości dokonywania wglądu przez pełnomocnika lub z udziałem pełnomocnika albo innej osoby wskazanej przez zdającego.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3. </a:t>
            </a:r>
            <a:r>
              <a:rPr lang="pl-PL" dirty="0">
                <a:solidFill>
                  <a:srgbClr val="FF0000"/>
                </a:solidFill>
              </a:rPr>
              <a:t>Wniosek</a:t>
            </a:r>
            <a:r>
              <a:rPr lang="pl-PL" dirty="0">
                <a:solidFill>
                  <a:srgbClr val="FFC000"/>
                </a:solidFill>
              </a:rPr>
              <a:t> o wgląd do pracy egzaminacyjnej składa się </a:t>
            </a:r>
            <a:r>
              <a:rPr lang="pl-PL" dirty="0">
                <a:solidFill>
                  <a:srgbClr val="FF0000"/>
                </a:solidFill>
              </a:rPr>
              <a:t>do dyrektora właściwej okręgowej komisji egzaminacyjnej.</a:t>
            </a:r>
            <a:r>
              <a:rPr lang="pl-PL" dirty="0">
                <a:solidFill>
                  <a:srgbClr val="FFC000"/>
                </a:solidFill>
              </a:rPr>
              <a:t> Wniosek może być złożony </a:t>
            </a:r>
            <a:r>
              <a:rPr lang="pl-PL" dirty="0">
                <a:solidFill>
                  <a:srgbClr val="FF0000"/>
                </a:solidFill>
              </a:rPr>
              <a:t>osobiście przez absolwenta lub osobę występującą w jego imieniu lub przesłany do komisji okręgowej drogą elektroniczną (w tym za pośrednictwem ZIU), faksem lub pocztą tradycyjną, na zasadach wskazanych przez OKE</a:t>
            </a:r>
            <a:r>
              <a:rPr lang="pl-PL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444633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F44D5A-AFA7-7292-8132-DD63EA6A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O WGLĄD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B4A2AA0-AF2A-EDA1-F945-1877A707D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2150" y="1143000"/>
            <a:ext cx="3539700" cy="5143500"/>
          </a:xfrm>
        </p:spPr>
      </p:pic>
    </p:spTree>
    <p:extLst>
      <p:ext uri="{BB962C8B-B14F-4D97-AF65-F5344CB8AC3E}">
        <p14:creationId xmlns:p14="http://schemas.microsoft.com/office/powerpoint/2010/main" xmlns="" val="2594907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5F84F4-A1F0-ADDB-2CD1-DAE80273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B1FC3D-2FB4-5B88-28AA-652B85B9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4. </a:t>
            </a:r>
            <a:r>
              <a:rPr lang="pl-PL" dirty="0">
                <a:solidFill>
                  <a:srgbClr val="FF0000"/>
                </a:solidFill>
              </a:rPr>
              <a:t>Wniosek</a:t>
            </a:r>
            <a:r>
              <a:rPr lang="pl-PL" dirty="0">
                <a:solidFill>
                  <a:srgbClr val="FFC000"/>
                </a:solidFill>
              </a:rPr>
              <a:t> o wgląd można również złożyć </a:t>
            </a:r>
            <a:r>
              <a:rPr lang="pl-PL" dirty="0">
                <a:solidFill>
                  <a:srgbClr val="FF0000"/>
                </a:solidFill>
              </a:rPr>
              <a:t>w innej formie niż przez wypełnienie formularza</a:t>
            </a:r>
            <a:r>
              <a:rPr lang="pl-PL" dirty="0">
                <a:solidFill>
                  <a:srgbClr val="FFC000"/>
                </a:solidFill>
              </a:rPr>
              <a:t>, </a:t>
            </a:r>
            <a:r>
              <a:rPr lang="pl-PL" dirty="0">
                <a:solidFill>
                  <a:srgbClr val="FF0000"/>
                </a:solidFill>
              </a:rPr>
              <a:t>np. drogą listową/e-mailową.</a:t>
            </a:r>
            <a:r>
              <a:rPr lang="pl-PL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We wniosku o wgląd do pracy egzaminacyjnej należy wskazać: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imię i nazwisko zdającego,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 PESEL zdającego (a w przypadku braku numeru PESEL – serię i numer dokumentu potwierdzającego tożsamość, którym zdający posługiwał się podczas egzaminu),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 dane teleadresowe osoby dokonującej wglądu, w tym adres pocztowy oraz – jeżeli to tylko możliwe – adres e-mail oraz/lub numer telefonu komórkowego lub inny sposób kontaktu umożliwiający jak najszybsze przekazanie informacji o wyznaczonym terminie wglądu,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C000"/>
                </a:solidFill>
              </a:rPr>
              <a:t>przedmiot i poziom egzaminu, którego wgląd dotyczy. </a:t>
            </a:r>
          </a:p>
        </p:txBody>
      </p:sp>
    </p:spTree>
    <p:extLst>
      <p:ext uri="{BB962C8B-B14F-4D97-AF65-F5344CB8AC3E}">
        <p14:creationId xmlns:p14="http://schemas.microsoft.com/office/powerpoint/2010/main" xmlns="" val="218215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BA5EE4-298E-C209-480A-06BABB97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E48135-1247-664F-19A6-DDBF036CD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 przeprowadzenia części pisemnej egzaminu maturalnego z języka polskiego na poziomie podstawowym są wykorzystywane dwa odrębne arkusze, oznaczone w polu tytułowym arkusza cyframi 1 oraz 2, zawierające – odpowiednio – test oraz wypracowanie. Każdy z ww. arkuszy będzie miał odrębną kartę odpowiedzi, którą zdający będzie zobowiązany zakodować. Na rozwiązanie zadań w obu arkuszach zdający ma: 240 minut.</a:t>
            </a:r>
          </a:p>
        </p:txBody>
      </p:sp>
    </p:spTree>
    <p:extLst>
      <p:ext uri="{BB962C8B-B14F-4D97-AF65-F5344CB8AC3E}">
        <p14:creationId xmlns:p14="http://schemas.microsoft.com/office/powerpoint/2010/main" xmlns="" val="34672993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A52C9-161C-E9A3-2937-0F84C3E2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WGLĄD DO SPRAWDZONEJ PRACY EGZAMINACYJNEJ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2C579B-6EAD-60A4-6291-89D2FE0C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5. Wnioski o wgląd są przyjmowane i rozpatrywane od dnia wydania przez OKE świadectw dojrzałości, aneksów i zaświadczeń o wynikach egzaminu, zgodnie z kolejnością wpływu.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6. Dyrektor okręgowej komisji egzaminacyjnej – jeżeli to możliwe, w porozumieniu z wnioskodawcą – </a:t>
            </a:r>
            <a:r>
              <a:rPr lang="pl-PL" dirty="0">
                <a:solidFill>
                  <a:srgbClr val="FF0000"/>
                </a:solidFill>
              </a:rPr>
              <a:t>w ciągu nie więcej niż 5 dni roboczych od otrzymania wniosku o wgląd wyznacza termin wglądu (dzień oraz godzinę).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O wyznaczonym terminie wglądu komisja okręgowa </a:t>
            </a:r>
            <a:r>
              <a:rPr lang="pl-PL" dirty="0" err="1">
                <a:solidFill>
                  <a:srgbClr val="FFC000"/>
                </a:solidFill>
              </a:rPr>
              <a:t>informu</a:t>
            </a:r>
            <a:endParaRPr lang="pl-PL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je wnioskodawcę.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7. Dyrektor okręgowej komisji egzaminacyjnej wyznacza miejsce wglądu. W szczególnych oraz uzasadnionych przypadkach wynikających z niepełnosprawności absolwenta dyrektor okręgowej komisji egzaminacyjnej może wyrazić zgodę na zorganizowanie i przeprowadzenie wglądu poza siedzibą komisji okręgowej. </a:t>
            </a:r>
          </a:p>
        </p:txBody>
      </p:sp>
    </p:spTree>
    <p:extLst>
      <p:ext uri="{BB962C8B-B14F-4D97-AF65-F5344CB8AC3E}">
        <p14:creationId xmlns:p14="http://schemas.microsoft.com/office/powerpoint/2010/main" xmlns="" val="2370112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17813A-F28B-03FD-1B50-6A993E26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WGLĄD DO SPRAWDZONEJ PRACY EGZAMINACYJNEJ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6DFF45-7094-B939-03B6-E841E1CB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8. </a:t>
            </a:r>
            <a:r>
              <a:rPr lang="pl-PL" dirty="0">
                <a:solidFill>
                  <a:srgbClr val="FF0000"/>
                </a:solidFill>
              </a:rPr>
              <a:t>Wyznaczony</a:t>
            </a:r>
            <a:r>
              <a:rPr lang="pl-PL" dirty="0">
                <a:solidFill>
                  <a:srgbClr val="FFC000"/>
                </a:solidFill>
              </a:rPr>
              <a:t> przez dyrektora komisji okręgowej termin wglądu </a:t>
            </a:r>
            <a:r>
              <a:rPr lang="pl-PL" dirty="0">
                <a:solidFill>
                  <a:srgbClr val="FF0000"/>
                </a:solidFill>
              </a:rPr>
              <a:t>może zostać zmieniony</a:t>
            </a:r>
            <a:r>
              <a:rPr lang="pl-PL" dirty="0">
                <a:solidFill>
                  <a:srgbClr val="FFC000"/>
                </a:solidFill>
              </a:rPr>
              <a:t>: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a) na prośbę absolwenta, w ramach możliwości organizacyjnych komisji okręgowej,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b) na prośbę komisji okręgowej, w porozumieniu z absolwentem.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9. </a:t>
            </a:r>
            <a:r>
              <a:rPr lang="pl-PL" dirty="0">
                <a:solidFill>
                  <a:srgbClr val="FF0000"/>
                </a:solidFill>
              </a:rPr>
              <a:t>W przypadku spóźnienia się absolwenta </a:t>
            </a:r>
            <a:r>
              <a:rPr lang="pl-PL" dirty="0">
                <a:solidFill>
                  <a:srgbClr val="FFC000"/>
                </a:solidFill>
              </a:rPr>
              <a:t>na wgląd, termin wglądu – </a:t>
            </a:r>
            <a:r>
              <a:rPr lang="pl-PL" dirty="0">
                <a:solidFill>
                  <a:srgbClr val="FF0000"/>
                </a:solidFill>
              </a:rPr>
              <a:t>jeżeli to tylko możliwe </a:t>
            </a:r>
            <a:r>
              <a:rPr lang="pl-PL" dirty="0">
                <a:solidFill>
                  <a:srgbClr val="FFC000"/>
                </a:solidFill>
              </a:rPr>
              <a:t>– przesuwany jest na późniejszą godzinę tego samego dnia. Jeżeli dokonanie wglądu tego samego dnia nie jest już możliwe z przyczyn obiektywnych lub na prośbę absolwenta, termin może zostać przesunięty na inny dzień.</a:t>
            </a:r>
          </a:p>
        </p:txBody>
      </p:sp>
    </p:spTree>
    <p:extLst>
      <p:ext uri="{BB962C8B-B14F-4D97-AF65-F5344CB8AC3E}">
        <p14:creationId xmlns:p14="http://schemas.microsoft.com/office/powerpoint/2010/main" xmlns="" val="3942807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DE909C-6B6A-2916-3D44-2DC257AF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WGLĄD DO SPRAWDZONEJ PRACY EGZAMINACYJNEJ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A4CF45-B8F5-FF32-068C-A1E9E820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10. Okręgowa komisja egzaminacyjna </a:t>
            </a:r>
            <a:r>
              <a:rPr lang="pl-PL" dirty="0">
                <a:solidFill>
                  <a:srgbClr val="FF0000"/>
                </a:solidFill>
              </a:rPr>
              <a:t>nie zwraca kosztów</a:t>
            </a:r>
            <a:r>
              <a:rPr lang="pl-PL" dirty="0"/>
              <a:t> </a:t>
            </a:r>
            <a:r>
              <a:rPr lang="pl-PL" dirty="0">
                <a:solidFill>
                  <a:srgbClr val="FFC000"/>
                </a:solidFill>
              </a:rPr>
              <a:t>podróży związanych z dojazdem absolwenta do miejsca wglądu wyznaczonego przez dyrektora komisji okręgowej.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11. Zasady wglądu: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str. 132 – 133.</a:t>
            </a:r>
          </a:p>
          <a:p>
            <a:pPr marL="0" indent="0">
              <a:buNone/>
            </a:pP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714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3EBF39-B498-7C97-E7D9-185F529A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ODWOŁANIE DO KOLEGIUM ARBITRAŻU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4E4F20-CBE3-E8BC-A1E5-B61F02DA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4353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str. 133 – 135.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29905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0FB04F-27CA-F721-38D0-5D191CC3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WYNIKI EGZAMINU MATURALNEGO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535C7BA-1005-477A-1836-259722F7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1. Wyniki egzaminu maturalnego są przedstawiane: </a:t>
            </a:r>
          </a:p>
          <a:p>
            <a:pPr marL="457200" indent="-457200">
              <a:buAutoNum type="alphaLcParenR"/>
            </a:pPr>
            <a:r>
              <a:rPr lang="pl-PL" dirty="0">
                <a:solidFill>
                  <a:srgbClr val="FFC000"/>
                </a:solidFill>
              </a:rPr>
              <a:t>w części ustnej – w procentach,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b) w części pisemnej: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w procentach i na skali centylowej w przypadku przedmiotów zdawanych jako obowiązkowe,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C000"/>
                </a:solidFill>
              </a:rPr>
              <a:t>w procentach i na skali centylowej w przypadku przedmiotów zdawanych jako dodatkowe, z wyjątkiem: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str. 137 - 138.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392469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F6A85F-826F-39D7-3F88-5BEB4A03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WARUNKI ZDANIA EGZAMINU MATURALNEGO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BF3E8E-96C5-BEE8-0583-6D2A9D0F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W 2025 r. absolwent, który przystąpił do egzaminu maturalnego w Formule 2023, zdał ten egzamin, jeśli: </a:t>
            </a:r>
          </a:p>
          <a:p>
            <a:pPr marL="457200" indent="-457200">
              <a:buAutoNum type="arabicPeriod"/>
            </a:pPr>
            <a:endParaRPr lang="pl-PL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z egzaminu </a:t>
            </a:r>
            <a:r>
              <a:rPr lang="pl-PL" dirty="0">
                <a:solidFill>
                  <a:srgbClr val="FF0000"/>
                </a:solidFill>
              </a:rPr>
              <a:t>z każdego przedmiotu obowiązkowego w części ustnej oraz w części pisemnej otrzymał co najmniej 30% punktów możliwych do uzyskania.</a:t>
            </a:r>
          </a:p>
        </p:txBody>
      </p:sp>
    </p:spTree>
    <p:extLst>
      <p:ext uri="{BB962C8B-B14F-4D97-AF65-F5344CB8AC3E}">
        <p14:creationId xmlns:p14="http://schemas.microsoft.com/office/powerpoint/2010/main" xmlns="" val="1741015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3F11C4-8B95-8462-93BA-54880A55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912C98-0A33-826B-A494-E7158D04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2. Egzaminu maturalnego </a:t>
            </a:r>
            <a:r>
              <a:rPr lang="pl-PL" dirty="0">
                <a:solidFill>
                  <a:srgbClr val="FF0000"/>
                </a:solidFill>
              </a:rPr>
              <a:t>nie zdał </a:t>
            </a:r>
            <a:r>
              <a:rPr lang="pl-PL" dirty="0">
                <a:solidFill>
                  <a:srgbClr val="FFC000"/>
                </a:solidFill>
              </a:rPr>
              <a:t>absolwent, który </a:t>
            </a:r>
            <a:r>
              <a:rPr lang="pl-PL" dirty="0">
                <a:solidFill>
                  <a:srgbClr val="FF0000"/>
                </a:solidFill>
              </a:rPr>
              <a:t>nie otrzymał co najmniej 30% punktów</a:t>
            </a:r>
            <a:r>
              <a:rPr lang="pl-PL" dirty="0">
                <a:solidFill>
                  <a:srgbClr val="FFC000"/>
                </a:solidFill>
              </a:rPr>
              <a:t> możliwych do uzyskania z jednego lub więcej przedmiotów obowiązkowych w części ustnej lub w części pisemnej lub: </a:t>
            </a:r>
          </a:p>
          <a:p>
            <a:pPr marL="457200" indent="-457200">
              <a:buAutoNum type="alphaLcParenR"/>
            </a:pPr>
            <a:r>
              <a:rPr lang="pl-PL">
                <a:solidFill>
                  <a:srgbClr val="FFC000"/>
                </a:solidFill>
              </a:rPr>
              <a:t>unieważniono </a:t>
            </a:r>
            <a:r>
              <a:rPr lang="pl-PL" dirty="0">
                <a:solidFill>
                  <a:srgbClr val="FFC000"/>
                </a:solidFill>
              </a:rPr>
              <a:t>egzamin z danego przedmiotu obowiązkowego w części pisemnej,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lub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c) unieważniono egzamin w części pisemnej z przedmiotu dodatkowego, przy czym był to jedyny egzamin w części pisemnej z przedmiotu dodatkowego, do którego przystąpił,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lub 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d) unieważniono wszystkie egzaminy w części pisemnej z przedmiotów dodatkowych, do których przystąpił.</a:t>
            </a:r>
          </a:p>
        </p:txBody>
      </p:sp>
    </p:spTree>
    <p:extLst>
      <p:ext uri="{BB962C8B-B14F-4D97-AF65-F5344CB8AC3E}">
        <p14:creationId xmlns:p14="http://schemas.microsoft.com/office/powerpoint/2010/main" xmlns="" val="10537903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381185-A511-8630-5CEA-23EB0024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PRZEKAZYWANIE ŚWIADECTW DOJRZAŁOŚCI, ANEKSÓW DO ŚWIADECTW DOJRZAŁOŚCI, ZAŚWIADCZEŃ ORAZ INFORMACJI O WYNIKACH EGZAMINU MATURALNEGO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85587F-B8E4-F89D-A7DE-E2D8E6B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Absolwent, który zdał egzamin maturalny, otrzymuje świadectwo dojrzałości wydane przez okręgową komisję egzaminacyjną. 2. Absolwent, który nie zdał egzaminu maturalnego, otrzymuje informację o wynikach tego egzaminu opracowaną przez okręgową komisję egzaminacyjną. Informacja jest udostępniana w ZIU (absolwent ma możliwość wydrukowania informacji z systemu).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C000"/>
                </a:solidFill>
              </a:rPr>
              <a:t>Wyniki egzaminu maturalnego oraz świadectwa dojrzałości, aneksy do świadectw dojrzałości oraz zaświadczenia o wynikach egzaminu maturalnego okręgowa komisja egzaminacyjna przekazuje dyrektorowi szkoły, w której absolwent zdawał egzamin maturalny, lub upoważnionej przez niego osobie w następujących terminach: 1) do 8 lipca 2025 r. – dla absolwentów, którzy przystępowali do egzaminu maturalnego w terminie głównym i dodatkowym 2) do 10 września 2025 r. – dla absolwentów, którzy przystępowali do egzaminu maturalnego w terminie poprawkowym. </a:t>
            </a:r>
          </a:p>
        </p:txBody>
      </p:sp>
    </p:spTree>
    <p:extLst>
      <p:ext uri="{BB962C8B-B14F-4D97-AF65-F5344CB8AC3E}">
        <p14:creationId xmlns:p14="http://schemas.microsoft.com/office/powerpoint/2010/main" xmlns="" val="1304513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A11989-17F1-71D7-B8EF-F35AB35E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PRZEKAZYWANIE ŚWIADECTW DOJRZAŁOŚCI, ANEKSÓW DO ŚWIADECTW DOJRZAŁOŚCI, ZAŚWIADCZEŃ ORAZ INFORMACJI O WYNIKACH EGZAMINU MATURALNEGO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F9FA8D-172B-EF43-7F14-04C9CD912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Dalsze szczegóły na stronie OKE Wrocław w zakładce Egzamin Maturalny → Formuła 2023 → Organizacja → </a:t>
            </a:r>
            <a:r>
              <a:rPr lang="pl-PL" dirty="0">
                <a:solidFill>
                  <a:srgbClr val="FFC000"/>
                </a:solidFill>
                <a:effectLst/>
              </a:rPr>
              <a:t>Informacja o sposobie organizacji i przeprowadzania egzaminu maturalnego</a:t>
            </a:r>
            <a:r>
              <a:rPr lang="pl-PL" i="0" dirty="0">
                <a:solidFill>
                  <a:srgbClr val="FFC000"/>
                </a:solidFill>
                <a:effectLst/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→ str. 140.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85175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05B142-94F7-2FB8-BC83-B434FF9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408CF7E-65F7-E827-B6BC-D9F6201E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Bo zwyciężać mogą Ci,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 wierzą, że mogą”.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Na maturę – wszystkiego najlepszego,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połamania pióra, optymizmu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dużo wiary we własne siły.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Ogromu szczęścia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trafienia w wymarzone tematy.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pl-PL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Przed Tobą wspaniałe wakacje i świetlana przyszłość,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Jeszcze chwila pracy i skupienia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wszystko, o czym śniłeś stanie się rzeczywistością!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Powodzenia!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F57FFAE-6381-D205-BBF5-40A494FD0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224" y="2446045"/>
            <a:ext cx="1800200" cy="19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9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31E8D3-3241-3DB8-383D-8756BA67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MATERIAŁY EGZAMINACYJNE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4649040-B4D5-06A0-E46B-3C06AC4A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596037" cy="4896544"/>
          </a:xfrm>
        </p:spPr>
      </p:pic>
    </p:spTree>
    <p:extLst>
      <p:ext uri="{BB962C8B-B14F-4D97-AF65-F5344CB8AC3E}">
        <p14:creationId xmlns:p14="http://schemas.microsoft.com/office/powerpoint/2010/main" xmlns="" val="2276237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Log xmlns="29baff33-f40f-4664-8054-1bde3cabf4f6" xsi:nil="true"/>
    <FriendlyTitle xmlns="29baff33-f40f-4664-8054-1bde3cabf4f6" xsi:nil="true"/>
    <Milestone xmlns="29baff33-f40f-4664-8054-1bde3cabf4f6" xsi:nil="true"/>
    <TimesCloned xmlns="29baff33-f40f-4664-8054-1bde3cabf4f6" xsi:nil="true"/>
    <UANotes xmlns="29baff33-f40f-4664-8054-1bde3cabf4f6" xsi:nil="true"/>
    <Downloads xmlns="29baff33-f40f-4664-8054-1bde3cabf4f6">0</Downloads>
    <EditorialStatus xmlns="29baff33-f40f-4664-8054-1bde3cabf4f6">Complete</EditorialStatus>
    <PublishTargets xmlns="29baff33-f40f-4664-8054-1bde3cabf4f6">OfficeOnline</PublishTargets>
    <ShowIn xmlns="29baff33-f40f-4664-8054-1bde3cabf4f6">Show everywhere</ShowIn>
    <ThumbnailAssetId xmlns="29baff33-f40f-4664-8054-1bde3cabf4f6" xsi:nil="true"/>
    <TPClientViewer xmlns="29baff33-f40f-4664-8054-1bde3cabf4f6" xsi:nil="true"/>
    <OutputCachingOn xmlns="29baff33-f40f-4664-8054-1bde3cabf4f6">false</OutputCachingOn>
    <PlannedPubDate xmlns="29baff33-f40f-4664-8054-1bde3cabf4f6" xsi:nil="true"/>
    <APAuthor xmlns="29baff33-f40f-4664-8054-1bde3cabf4f6">
      <UserInfo>
        <DisplayName/>
        <AccountId>488</AccountId>
        <AccountType/>
      </UserInfo>
    </APAuthor>
    <BlockPublish xmlns="29baff33-f40f-4664-8054-1bde3cabf4f6" xsi:nil="true"/>
    <TPComponent xmlns="29baff33-f40f-4664-8054-1bde3cabf4f6" xsi:nil="true"/>
    <CrawlForDependencies xmlns="29baff33-f40f-4664-8054-1bde3cabf4f6">false</CrawlForDependencies>
    <MarketSpecific xmlns="29baff33-f40f-4664-8054-1bde3cabf4f6" xsi:nil="true"/>
    <LastPublishResultLookup xmlns="29baff33-f40f-4664-8054-1bde3cabf4f6" xsi:nil="true"/>
    <TPLaunchHelpLinkType xmlns="29baff33-f40f-4664-8054-1bde3cabf4f6">Template</TPLaunchHelpLinkType>
    <TPLaunchHelpLink xmlns="29baff33-f40f-4664-8054-1bde3cabf4f6" xsi:nil="true"/>
    <ContentItem xmlns="29baff33-f40f-4664-8054-1bde3cabf4f6" xsi:nil="true"/>
    <IsDeleted xmlns="29baff33-f40f-4664-8054-1bde3cabf4f6">false</IsDeleted>
    <HandoffToMSDN xmlns="29baff33-f40f-4664-8054-1bde3cabf4f6" xsi:nil="true"/>
    <OriginAsset xmlns="29baff33-f40f-4664-8054-1bde3cabf4f6" xsi:nil="true"/>
    <ArtSampleDocs xmlns="29baff33-f40f-4664-8054-1bde3cabf4f6" xsi:nil="true"/>
    <TPApplication xmlns="29baff33-f40f-4664-8054-1bde3cabf4f6" xsi:nil="true"/>
    <APEditor xmlns="29baff33-f40f-4664-8054-1bde3cabf4f6">
      <UserInfo>
        <DisplayName/>
        <AccountId xsi:nil="true"/>
        <AccountType/>
      </UserInfo>
    </APEditor>
    <MachineTranslated xmlns="29baff33-f40f-4664-8054-1bde3cabf4f6">false</MachineTranslated>
    <Manager xmlns="29baff33-f40f-4664-8054-1bde3cabf4f6" xsi:nil="true"/>
    <OOCacheId xmlns="29baff33-f40f-4664-8054-1bde3cabf4f6">8ef0f7b0-77a8-4927-a6a8-7534246e8b97</OOCacheId>
    <APDescription xmlns="29baff33-f40f-4664-8054-1bde3cabf4f6" xsi:nil="true"/>
    <LastModifiedDateTime xmlns="29baff33-f40f-4664-8054-1bde3cabf4f6" xsi:nil="true"/>
    <TPNamespace xmlns="29baff33-f40f-4664-8054-1bde3cabf4f6" xsi:nil="true"/>
    <BusinessGroup xmlns="29baff33-f40f-4664-8054-1bde3cabf4f6" xsi:nil="true"/>
    <PublishStatusLookup xmlns="29baff33-f40f-4664-8054-1bde3cabf4f6">
      <Value>237145</Value>
      <Value>346656</Value>
    </PublishStatusLookup>
    <TemplateTemplateType xmlns="29baff33-f40f-4664-8054-1bde3cabf4f6">PowerPoint 12 Default</TemplateTemplateType>
    <AcquiredFrom xmlns="29baff33-f40f-4664-8054-1bde3cabf4f6">Internal MS</AcquiredFrom>
    <Markets xmlns="29baff33-f40f-4664-8054-1bde3cabf4f6">
      <Value>2</Value>
    </Markets>
    <TrustLevel xmlns="29baff33-f40f-4664-8054-1bde3cabf4f6">2 Community Trusted</TrustLevel>
    <AssetId xmlns="29baff33-f40f-4664-8054-1bde3cabf4f6">TP102431856</AssetId>
    <CSXHash xmlns="29baff33-f40f-4664-8054-1bde3cabf4f6">jO02ZNXgW6ZPnvSRG95dIe8DEGPnX8KBbfXcw2TMmrI=</CSXHash>
    <IntlLangReviewDate xmlns="29baff33-f40f-4664-8054-1bde3cabf4f6" xsi:nil="true"/>
    <DSATActionTaken xmlns="29baff33-f40f-4664-8054-1bde3cabf4f6" xsi:nil="true"/>
    <TPFriendlyName xmlns="29baff33-f40f-4664-8054-1bde3cabf4f6" xsi:nil="true"/>
    <PolicheckWords xmlns="29baff33-f40f-4664-8054-1bde3cabf4f6" xsi:nil="true"/>
    <SubmitterId xmlns="29baff33-f40f-4664-8054-1bde3cabf4f6">S-1-10-0-6-35757-842399744</SubmitterId>
    <IntlLocPriority xmlns="29baff33-f40f-4664-8054-1bde3cabf4f6" xsi:nil="true"/>
    <ApprovalStatus xmlns="29baff33-f40f-4664-8054-1bde3cabf4f6">ApprovedAutomatic</ApprovalStatus>
    <LastHandOff xmlns="29baff33-f40f-4664-8054-1bde3cabf4f6" xsi:nil="true"/>
    <LegacyData xmlns="29baff33-f40f-4664-8054-1bde3cabf4f6" xsi:nil="true"/>
    <Providers xmlns="29baff33-f40f-4664-8054-1bde3cabf4f6">1|PN101971812| | </Providers>
    <SourceTitle xmlns="29baff33-f40f-4664-8054-1bde3cabf4f6" xsi:nil="true"/>
    <TPAppVersion xmlns="29baff33-f40f-4664-8054-1bde3cabf4f6" xsi:nil="true"/>
    <UALocComments xmlns="29baff33-f40f-4664-8054-1bde3cabf4f6" xsi:nil="true"/>
    <UALocRecommendation xmlns="29baff33-f40f-4664-8054-1bde3cabf4f6">Localize</UALocRecommendation>
    <UACurrentWords xmlns="29baff33-f40f-4664-8054-1bde3cabf4f6" xsi:nil="true"/>
    <AssetExpire xmlns="29baff33-f40f-4664-8054-1bde3cabf4f6">2100-01-01T00:00:00+00:00</AssetExpire>
    <AssetType xmlns="29baff33-f40f-4664-8054-1bde3cabf4f6" xsi:nil="true"/>
    <DirectSourceMarket xmlns="29baff33-f40f-4664-8054-1bde3cabf4f6" xsi:nil="true"/>
    <TPInstallLocation xmlns="29baff33-f40f-4664-8054-1bde3cabf4f6" xsi:nil="true"/>
    <ParentAssetId xmlns="29baff33-f40f-4664-8054-1bde3cabf4f6">TC102431857</ParentAssetId>
    <CSXUpdate xmlns="29baff33-f40f-4664-8054-1bde3cabf4f6">false</CSXUpdate>
    <OpenTemplate xmlns="29baff33-f40f-4664-8054-1bde3cabf4f6">true</OpenTemplate>
    <Provider xmlns="29baff33-f40f-4664-8054-1bde3cabf4f6" xsi:nil="true"/>
    <CSXSubmissionDate xmlns="29baff33-f40f-4664-8054-1bde3cabf4f6">2010-12-19T00:42:52+00:00</CSXSubmissionDate>
    <AssetStart xmlns="29baff33-f40f-4664-8054-1bde3cabf4f6">2010-12-19T00:42:52+00:00</AssetStart>
    <BugNumber xmlns="29baff33-f40f-4664-8054-1bde3cabf4f6" xsi:nil="true"/>
    <EditorialTags xmlns="29baff33-f40f-4664-8054-1bde3cabf4f6" xsi:nil="true"/>
    <TPExecutable xmlns="29baff33-f40f-4664-8054-1bde3cabf4f6" xsi:nil="true"/>
    <VoteCount xmlns="29baff33-f40f-4664-8054-1bde3cabf4f6" xsi:nil="true"/>
    <IsSearchable xmlns="29baff33-f40f-4664-8054-1bde3cabf4f6">false</IsSearchable>
    <CSXSubmissionMarket xmlns="29baff33-f40f-4664-8054-1bde3cabf4f6">2</CSXSubmissionMarket>
    <OriginalSourceMarket xmlns="29baff33-f40f-4664-8054-1bde3cabf4f6" xsi:nil="true"/>
    <PrimaryImageGen xmlns="29baff33-f40f-4664-8054-1bde3cabf4f6">true</PrimaryImageGen>
    <IntlLangReview xmlns="29baff33-f40f-4664-8054-1bde3cabf4f6" xsi:nil="true"/>
    <NumericId xmlns="29baff33-f40f-4664-8054-1bde3cabf4f6" xsi:nil="true"/>
    <TemplateStatus xmlns="29baff33-f40f-4664-8054-1bde3cabf4f6" xsi:nil="true"/>
    <ClipArtFilename xmlns="29baff33-f40f-4664-8054-1bde3cabf4f6" xsi:nil="true"/>
    <TPCommandLine xmlns="29baff33-f40f-4664-8054-1bde3cabf4f6" xsi:nil="true"/>
    <IntlLangReviewer xmlns="29baff33-f40f-4664-8054-1bde3cabf4f6" xsi:nil="true"/>
    <UAProjectedTotalWords xmlns="29baff33-f40f-4664-8054-1bde3cabf4f6" xsi:nil="true"/>
    <InternalTagsTaxHTField0 xmlns="29baff33-f40f-4664-8054-1bde3cabf4f6">
      <Terms xmlns="http://schemas.microsoft.com/office/infopath/2007/PartnerControls"/>
    </InternalTagsTaxHTField0>
    <CampaignTagsTaxHTField0 xmlns="29baff33-f40f-4664-8054-1bde3cabf4f6">
      <Terms xmlns="http://schemas.microsoft.com/office/infopath/2007/PartnerControls"/>
    </CampaignTagsTaxHTField0>
    <LocOverallLocStatusLookup xmlns="29baff33-f40f-4664-8054-1bde3cabf4f6" xsi:nil="true"/>
    <LocOverallPreviewStatusLookup xmlns="29baff33-f40f-4664-8054-1bde3cabf4f6" xsi:nil="true"/>
    <LocManualTestRequired xmlns="29baff33-f40f-4664-8054-1bde3cabf4f6" xsi:nil="true"/>
    <LocProcessedForMarketsLookup xmlns="29baff33-f40f-4664-8054-1bde3cabf4f6" xsi:nil="true"/>
    <LocRecommendedHandoff xmlns="29baff33-f40f-4664-8054-1bde3cabf4f6" xsi:nil="true"/>
    <LocalizationTagsTaxHTField0 xmlns="29baff33-f40f-4664-8054-1bde3cabf4f6">
      <Terms xmlns="http://schemas.microsoft.com/office/infopath/2007/PartnerControls"/>
    </LocalizationTagsTaxHTField0>
    <LocLastLocAttemptVersionTypeLookup xmlns="29baff33-f40f-4664-8054-1bde3cabf4f6" xsi:nil="true"/>
    <LocNewPublishedVersionLookup xmlns="29baff33-f40f-4664-8054-1bde3cabf4f6" xsi:nil="true"/>
    <LocProcessedForHandoffsLookup xmlns="29baff33-f40f-4664-8054-1bde3cabf4f6" xsi:nil="true"/>
    <LocPublishedDependentAssetsLookup xmlns="29baff33-f40f-4664-8054-1bde3cabf4f6" xsi:nil="true"/>
    <FeatureTagsTaxHTField0 xmlns="29baff33-f40f-4664-8054-1bde3cabf4f6">
      <Terms xmlns="http://schemas.microsoft.com/office/infopath/2007/PartnerControls"/>
    </FeatureTagsTaxHTField0>
    <LocOverallPublishStatusLookup xmlns="29baff33-f40f-4664-8054-1bde3cabf4f6" xsi:nil="true"/>
    <TaxCatchAll xmlns="29baff33-f40f-4664-8054-1bde3cabf4f6"/>
    <LocComments xmlns="29baff33-f40f-4664-8054-1bde3cabf4f6" xsi:nil="true"/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LocOverallHandbackStatusLookup xmlns="29baff33-f40f-4664-8054-1bde3cabf4f6" xsi:nil="true"/>
    <LocLastLocAttemptVersionLookup xmlns="29baff33-f40f-4664-8054-1bde3cabf4f6">78</LocLastLocAttemptVersionLookup>
    <LocPublishedLinkedAssetsLookup xmlns="29baff33-f40f-4664-8054-1bde3cabf4f6" xsi:nil="true"/>
    <OriginalRelease xmlns="29baff33-f40f-4664-8054-1bde3cabf4f6">14</OriginalRelease>
    <LocMarketGroupTiers2 xmlns="29baff33-f40f-4664-8054-1bde3cabf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12C691-4147-45BD-84F0-DAFE7F994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1414A3-191C-4331-AE7C-3DE6AFCD03F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29baff33-f40f-4664-8054-1bde3cabf4f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BB7A97D-C869-41DA-B379-300C96F24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Sistema Solar</Template>
  <TotalTime>4397</TotalTime>
  <Words>5211</Words>
  <Application>Microsoft Office PowerPoint</Application>
  <PresentationFormat>Pokaz na ekranie (4:3)</PresentationFormat>
  <Paragraphs>266</Paragraphs>
  <Slides>89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0" baseType="lpstr">
      <vt:lpstr>Tema de Office</vt:lpstr>
      <vt:lpstr>PROCEDURY  MATURALNE  2025 </vt:lpstr>
      <vt:lpstr>MATERIAŁY EGZAMINACYJNE</vt:lpstr>
      <vt:lpstr>MATERIAŁY EGZAMINACYJNE</vt:lpstr>
      <vt:lpstr>MATERIAŁY EGZAMINACYJNE</vt:lpstr>
      <vt:lpstr>MATERIAŁY EGZAMINACYJNE</vt:lpstr>
      <vt:lpstr>MATERIAŁY EGZAMINACYJNE</vt:lpstr>
      <vt:lpstr>MATERIAŁY EGZAMINACYJNE</vt:lpstr>
      <vt:lpstr>MATERIAŁY EGZAMINACYJNE</vt:lpstr>
      <vt:lpstr>MATERIAŁY EGZAMINACYJNE</vt:lpstr>
      <vt:lpstr>WARTO ZAJRZEĆ!!!</vt:lpstr>
      <vt:lpstr>WYMAGANIA!!!</vt:lpstr>
      <vt:lpstr>TERMINY!!!</vt:lpstr>
      <vt:lpstr>HARMONOGRAM!!!</vt:lpstr>
      <vt:lpstr>HARMONOGRAM!!!</vt:lpstr>
      <vt:lpstr>HARMONOGRAM!!!</vt:lpstr>
      <vt:lpstr>PRZEDMIOTY!!!</vt:lpstr>
      <vt:lpstr>JĘZYK OBCY!!!</vt:lpstr>
      <vt:lpstr>OBOWIĄZKOWO!!!</vt:lpstr>
      <vt:lpstr>PRZEDMIOTY  DODATKOWE</vt:lpstr>
      <vt:lpstr>PRZEDMIOTY  DODATKOWE</vt:lpstr>
      <vt:lpstr>JĘZYK POLSKI jako DODATKOWY!!!</vt:lpstr>
      <vt:lpstr>JĘZYK OBCY jako DODATKOWY</vt:lpstr>
      <vt:lpstr>JĘZYK OBCY jako DODATKOWY</vt:lpstr>
      <vt:lpstr>PRZEDMIOTY - WYBÓR</vt:lpstr>
      <vt:lpstr>DEKLARACJA!!!</vt:lpstr>
      <vt:lpstr>DEKLARACJA!!!</vt:lpstr>
      <vt:lpstr>DEKLARACJA!!!</vt:lpstr>
      <vt:lpstr>DEKLARACJA!!!</vt:lpstr>
      <vt:lpstr>DEKLARACJA!!!</vt:lpstr>
      <vt:lpstr>DEKLARACJA!!!</vt:lpstr>
      <vt:lpstr>DEKLARACJA!!!</vt:lpstr>
      <vt:lpstr>DEKLARACJA A ZMIANY!!!</vt:lpstr>
      <vt:lpstr>DOSTOSOWANIA – TERMIN !!!</vt:lpstr>
      <vt:lpstr>OLIMPIADY!!!</vt:lpstr>
      <vt:lpstr>OLIMPIADY!!!</vt:lpstr>
      <vt:lpstr>TERMIN DODATKOWY</vt:lpstr>
      <vt:lpstr>TERMIN DODATKOWY</vt:lpstr>
      <vt:lpstr>TERMIN DODATKOWY</vt:lpstr>
      <vt:lpstr>TERMIN POPRAWKOWY</vt:lpstr>
      <vt:lpstr>TERMIN POPRAWKOWY</vt:lpstr>
      <vt:lpstr>TERMIN POPRAWKOWY</vt:lpstr>
      <vt:lpstr>TERMIN POPRAWKOWY</vt:lpstr>
      <vt:lpstr>DOSTOSOWANIA!!!</vt:lpstr>
      <vt:lpstr>CZĘŚĆ USTNA EGZAMINU MATURALNEGO Z JĘZYKA POLSKIEGO</vt:lpstr>
      <vt:lpstr>CZĘŚĆ USTNA EGZAMINU MATURALNEGO Z JĘZYKA OBCEGO NOWOŻYTNEGO – EGZAMIN BEZ OKREŚLANIA POZIOMU</vt:lpstr>
      <vt:lpstr>CZĘŚĆ USTNA EGZAMINU MATURALNEGO Z JĘZYKA OBCEGO NOWOŻYTNEGO NA POZIOMIE DWUJĘZYCZNYM</vt:lpstr>
      <vt:lpstr>CZĘŚĆ PISEMNA EGZAMINU MATURALNEGO – PRZED EGZAMINEM</vt:lpstr>
      <vt:lpstr>ZABRAĆ NA EGZAMIN!!!</vt:lpstr>
      <vt:lpstr>CO MOŻNA MIEĆ NA EGZAMINIE!!!</vt:lpstr>
      <vt:lpstr>CO MOŻNA MIEĆ NA EGZAMINIE!!!</vt:lpstr>
      <vt:lpstr>DOSTOSOWANIA!!!</vt:lpstr>
      <vt:lpstr>DOSTOSOWANIA!!!</vt:lpstr>
      <vt:lpstr>CZĘŚĆ PISEMNA EGZAMINU MATURALNEGO – PRZED EGZAMINEM</vt:lpstr>
      <vt:lpstr>W TRAKCIE EGZAMINU PISEMNEGO</vt:lpstr>
      <vt:lpstr>W TRAKCIE EGZAMINU PISEMNEGO</vt:lpstr>
      <vt:lpstr>PRZED ROZPOCZĘCIEM PISANIA!!!</vt:lpstr>
      <vt:lpstr>W TRAKCIE PISEMNEGO EGZAMINU</vt:lpstr>
      <vt:lpstr>W TRAKCIE PISEMNEGO EGZAMINU</vt:lpstr>
      <vt:lpstr>W TRAKCIE PISEMNEGO EGZAMINU</vt:lpstr>
      <vt:lpstr>W TRAKCIE PISEMNEGO EGZAMINU</vt:lpstr>
      <vt:lpstr>WAŻNE!!!</vt:lpstr>
      <vt:lpstr>SPÓŹNIALSCY???</vt:lpstr>
      <vt:lpstr>W TRAKCIE PISEMNEGO EGZAMINU</vt:lpstr>
      <vt:lpstr>PO EGZAMINIE PISEMNYM</vt:lpstr>
      <vt:lpstr>PO EGZAMINIE PISEMNYM</vt:lpstr>
      <vt:lpstr>EGZAMIN Z INFORMATYKI – INFORMACJE DODATKOWE</vt:lpstr>
      <vt:lpstr>SYTUACJE SZCZEGÓLNE W TRAKCIE EGZAMINU MATURALNEGO </vt:lpstr>
      <vt:lpstr>UNIEWAŻNIENIE EGZAMINU MATURALNEGO Z DANEGO PRZEDMIOTU PRZEZ PRZEWODNICZĄCEGO ZESPOŁU EGZAMINACYJNEGO</vt:lpstr>
      <vt:lpstr>UNIEWAŻNIENIE EGZAMINU MATURALNEGO Z DANEGO PRZEDMIOTU PRZEZ PRZEWODNICZĄCEGO ZESPOŁU EGZAMINACYJNEGO</vt:lpstr>
      <vt:lpstr>POSTĘPOWANIE W PRZYPADKU ZAGROŻENIA LUB NAGŁEGO ZAKŁÓCENIA PRZEBIEGU CZĘŚCI USTNEJ LUB CZĘŚCI PISEMNEJ EGZAMINU MATURALNEGO</vt:lpstr>
      <vt:lpstr>POSTĘPOWANIE W PRZYPADKU ZAGROŻENIA LUB NAGŁEGO ZAKŁÓCENIA PRZEBIEGU CZĘŚCI USTNEJ LUB CZĘŚCI PISEMNEJ EGZAMINU MATURALNEGO</vt:lpstr>
      <vt:lpstr>PRZERWANIE PRZEZ ZDAJĄCEGO CZĘŚCI USTNEJ LUB CZĘŚCI PISEMNEJ EGZAMINU MATURALNEGO Z PRZYCZYN LOSOWYCH LUB ZDROWOTNYCH</vt:lpstr>
      <vt:lpstr>PRZERWANIE PRZEZ ZDAJĄCEGO CZĘŚCI USTNEJ LUB CZĘŚCI PISEMNEJ EGZAMINU MATURALNEGO Z PRZYCZYN LOSOWYCH LUB ZDROWOTNYCH</vt:lpstr>
      <vt:lpstr>PRZERWANIE PRZEZ ZDAJĄCEGO CZĘŚCI USTNEJ LUB CZĘŚCI PISEMNEJ EGZAMINU MATURALNEGO Z PRZYCZYN LOSOWYCH LUB ZDROWOTNYCH</vt:lpstr>
      <vt:lpstr>PRZERWANIE PRZEZ ZDAJĄCEGO CZĘŚCI USTNEJ LUB CZĘŚCI PISEMNEJ EGZAMINU MATURALNEGO Z PRZYCZYN LOSOWYCH LUB ZDROWOTNYCH</vt:lpstr>
      <vt:lpstr>UNIEWAŻNIENIA EGZAMINU MATURALNEGO, WGLĄDY DO PRAC EGZAMINACYJNYCH ORAZ ODWOŁANIA DO KOLEGIUM ARBITRAŻU EGZAMINACYJNEGO</vt:lpstr>
      <vt:lpstr>WGLĄD DO SPRAWDZONEJ PRACY EGZAMINACYJNEJ </vt:lpstr>
      <vt:lpstr>WNIOSEK O WGLĄD</vt:lpstr>
      <vt:lpstr>Slajd 79</vt:lpstr>
      <vt:lpstr>WGLĄD DO SPRAWDZONEJ PRACY EGZAMINACYJNEJ </vt:lpstr>
      <vt:lpstr>WGLĄD DO SPRAWDZONEJ PRACY EGZAMINACYJNEJ </vt:lpstr>
      <vt:lpstr>WGLĄD DO SPRAWDZONEJ PRACY EGZAMINACYJNEJ </vt:lpstr>
      <vt:lpstr>ODWOŁANIE DO KOLEGIUM ARBITRAŻU EGZAMINACYJNEGO</vt:lpstr>
      <vt:lpstr>WYNIKI EGZAMINU MATURALNEGO</vt:lpstr>
      <vt:lpstr>WARUNKI ZDANIA EGZAMINU MATURALNEGO </vt:lpstr>
      <vt:lpstr>Slajd 86</vt:lpstr>
      <vt:lpstr>PRZEKAZYWANIE ŚWIADECTW DOJRZAŁOŚCI, ANEKSÓW DO ŚWIADECTW DOJRZAŁOŚCI, ZAŚWIADCZEŃ ORAZ INFORMACJI O WYNIKACH EGZAMINU MATURALNEGO</vt:lpstr>
      <vt:lpstr>PRZEKAZYWANIE ŚWIADECTW DOJRZAŁOŚCI, ANEKSÓW DO ŚWIADECTW DOJRZAŁOŚCI, ZAŚWIADCZEŃ ORAZ INFORMACJI O WYNIKACH EGZAMINU MATURALNEGO</vt:lpstr>
      <vt:lpstr>Slajd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PROCEDURY  MATURALNE  2025 </dc:title>
  <dc:creator>in.s1.mm</dc:creator>
  <cp:lastModifiedBy>Rysiek jach</cp:lastModifiedBy>
  <cp:revision>6</cp:revision>
  <dcterms:created xsi:type="dcterms:W3CDTF">2025-01-02T19:40:46Z</dcterms:created>
  <dcterms:modified xsi:type="dcterms:W3CDTF">2025-01-22T12:47:42Z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2010-12-19T00:42:52Z</vt:filetime>
  </property>
  <property fmtid="{D5CDD505-2E9C-101B-9397-08002B2CF9AE}" pid="9" name="PolicheckTimestamp">
    <vt:filetime>2011-04-28T15:54:00Z</vt:filetime>
  </property>
</Properties>
</file>